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9" r:id="rId2"/>
    <p:sldId id="260" r:id="rId3"/>
    <p:sldId id="261" r:id="rId4"/>
    <p:sldId id="296" r:id="rId5"/>
    <p:sldId id="271" r:id="rId6"/>
    <p:sldId id="273" r:id="rId7"/>
    <p:sldId id="263" r:id="rId8"/>
    <p:sldId id="272" r:id="rId9"/>
    <p:sldId id="275" r:id="rId10"/>
    <p:sldId id="276" r:id="rId11"/>
    <p:sldId id="264" r:id="rId12"/>
    <p:sldId id="277" r:id="rId13"/>
    <p:sldId id="265" r:id="rId14"/>
    <p:sldId id="278" r:id="rId15"/>
    <p:sldId id="284" r:id="rId16"/>
    <p:sldId id="285" r:id="rId17"/>
    <p:sldId id="266" r:id="rId18"/>
    <p:sldId id="288" r:id="rId19"/>
    <p:sldId id="280" r:id="rId20"/>
    <p:sldId id="290" r:id="rId21"/>
    <p:sldId id="289" r:id="rId22"/>
    <p:sldId id="281" r:id="rId23"/>
    <p:sldId id="267" r:id="rId24"/>
    <p:sldId id="291" r:id="rId25"/>
    <p:sldId id="287" r:id="rId26"/>
    <p:sldId id="292" r:id="rId27"/>
    <p:sldId id="282" r:id="rId28"/>
    <p:sldId id="293" r:id="rId29"/>
    <p:sldId id="283" r:id="rId30"/>
    <p:sldId id="294" r:id="rId31"/>
    <p:sldId id="269" r:id="rId32"/>
    <p:sldId id="295" r:id="rId3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234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626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764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769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7216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6939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5218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820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292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49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40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</a:t>
            </a:fld>
            <a:endParaRPr lang="de-D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384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1537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877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025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164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83581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4444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5571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953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059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9948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832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7941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080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90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027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193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9761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72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7773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2020/5/16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‹Nr.›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7.png"/><Relationship Id="rId5" Type="http://schemas.openxmlformats.org/officeDocument/2006/relationships/image" Target="../media/image12.sv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7.png"/><Relationship Id="rId5" Type="http://schemas.openxmlformats.org/officeDocument/2006/relationships/image" Target="../media/image12.sv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7.png"/><Relationship Id="rId3" Type="http://schemas.openxmlformats.org/officeDocument/2006/relationships/image" Target="../media/image42.png"/><Relationship Id="rId7" Type="http://schemas.openxmlformats.org/officeDocument/2006/relationships/image" Target="../media/image44.sv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12.svg"/><Relationship Id="rId10" Type="http://schemas.openxmlformats.org/officeDocument/2006/relationships/image" Target="../media/image47.png"/><Relationship Id="rId4" Type="http://schemas.openxmlformats.org/officeDocument/2006/relationships/image" Target="../media/image11.png"/><Relationship Id="rId9" Type="http://schemas.openxmlformats.org/officeDocument/2006/relationships/image" Target="../media/image4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m93/TaxonTableTool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github.com/VascoElbrecht/JAM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Relationship Id="rId1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6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sv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1.svg"/><Relationship Id="rId20" Type="http://schemas.openxmlformats.org/officeDocument/2006/relationships/image" Target="../media/image8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11" Type="http://schemas.openxmlformats.org/officeDocument/2006/relationships/image" Target="../media/image76.png"/><Relationship Id="rId24" Type="http://schemas.openxmlformats.org/officeDocument/2006/relationships/image" Target="../media/image7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6.png"/><Relationship Id="rId10" Type="http://schemas.openxmlformats.org/officeDocument/2006/relationships/image" Target="../media/image75.svg"/><Relationship Id="rId19" Type="http://schemas.openxmlformats.org/officeDocument/2006/relationships/image" Target="../media/image84.png"/><Relationship Id="rId4" Type="http://schemas.openxmlformats.org/officeDocument/2006/relationships/image" Target="../media/image69.svg"/><Relationship Id="rId9" Type="http://schemas.openxmlformats.org/officeDocument/2006/relationships/image" Target="../media/image74.png"/><Relationship Id="rId14" Type="http://schemas.openxmlformats.org/officeDocument/2006/relationships/image" Target="../media/image79.svg"/><Relationship Id="rId22" Type="http://schemas.openxmlformats.org/officeDocument/2006/relationships/image" Target="../media/image8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github.com/thm93/TaxonTableTools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10" Type="http://schemas.openxmlformats.org/officeDocument/2006/relationships/image" Target="../media/image7.png"/><Relationship Id="rId4" Type="http://schemas.openxmlformats.org/officeDocument/2006/relationships/image" Target="../media/image91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9.sv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7.png"/><Relationship Id="rId5" Type="http://schemas.openxmlformats.org/officeDocument/2006/relationships/image" Target="../media/image12.sv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rafik 13" descr="/home/till/Pictures/Bilder_final/Dovrefjell_2019/Dovrejfell-2.jpgDovrejfell-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06270" y="-635"/>
            <a:ext cx="10285730" cy="685800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-720" y="-360"/>
            <a:ext cx="9468360" cy="6858000"/>
          </a:xfrm>
          <a:custGeom>
            <a:avLst/>
            <a:gdLst/>
            <a:ahLst/>
            <a:cxnLst/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2"/>
          <p:cNvSpPr/>
          <p:nvPr/>
        </p:nvSpPr>
        <p:spPr>
          <a:xfrm>
            <a:off x="-635" y="7661"/>
            <a:ext cx="8077680" cy="6858000"/>
          </a:xfrm>
          <a:custGeom>
            <a:avLst/>
            <a:gdLst/>
            <a:ahLst/>
            <a:cxnLst/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TextShape 3"/>
          <p:cNvSpPr txBox="1"/>
          <p:nvPr/>
        </p:nvSpPr>
        <p:spPr>
          <a:xfrm>
            <a:off x="403225" y="3819525"/>
            <a:ext cx="5203825" cy="7302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TaXonTableTools</a:t>
            </a:r>
            <a:r>
              <a:rPr lang="en-US" altLang="en-US" sz="2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tutorial</a:t>
            </a:r>
            <a:endParaRPr lang="en-US" altLang="en-US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83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546840" y="513780"/>
            <a:ext cx="1447200" cy="564120"/>
          </a:xfrm>
          <a:prstGeom prst="rect">
            <a:avLst/>
          </a:prstGeom>
          <a:ln>
            <a:noFill/>
          </a:ln>
        </p:spPr>
      </p:pic>
      <p:pic>
        <p:nvPicPr>
          <p:cNvPr id="84" name="Grafik 16"/>
          <p:cNvPicPr>
            <a:picLocks noChangeAspect="1"/>
          </p:cNvPicPr>
          <p:nvPr/>
        </p:nvPicPr>
        <p:blipFill>
          <a:blip r:embed="rId5"/>
          <a:srcRect l="4597" t="8431" r="13322" b="9193"/>
          <a:stretch>
            <a:fillRect/>
          </a:stretch>
        </p:blipFill>
        <p:spPr>
          <a:xfrm>
            <a:off x="2212340" y="454660"/>
            <a:ext cx="1290955" cy="730250"/>
          </a:xfrm>
          <a:prstGeom prst="rect">
            <a:avLst/>
          </a:prstGeom>
          <a:ln>
            <a:noFill/>
          </a:ln>
        </p:spPr>
      </p:pic>
      <p:pic>
        <p:nvPicPr>
          <p:cNvPr id="4" name="Grafik 3" descr="Ein Bild, das Fenster enthält.&#10;&#10;Automatisch generierte Beschreibung">
            <a:extLst>
              <a:ext uri="{FF2B5EF4-FFF2-40B4-BE49-F238E27FC236}">
                <a16:creationId xmlns:a16="http://schemas.microsoft.com/office/drawing/2014/main" id="{9C59E284-F4ED-443C-B628-BC95A4FBD8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75" y="1380130"/>
            <a:ext cx="1143995" cy="1143995"/>
          </a:xfrm>
          <a:prstGeom prst="rect">
            <a:avLst/>
          </a:prstGeom>
        </p:spPr>
      </p:pic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7FF719D5-72C9-4FB8-9F2F-C3A77EAF82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511" y="1533649"/>
            <a:ext cx="1048611" cy="836955"/>
          </a:xfrm>
          <a:prstGeom prst="rect">
            <a:avLst/>
          </a:prstGeom>
        </p:spPr>
      </p:pic>
      <p:sp>
        <p:nvSpPr>
          <p:cNvPr id="10" name="TextShape 3">
            <a:extLst>
              <a:ext uri="{FF2B5EF4-FFF2-40B4-BE49-F238E27FC236}">
                <a16:creationId xmlns:a16="http://schemas.microsoft.com/office/drawing/2014/main" id="{BAFDD378-9691-44A3-A4CD-8AFA28D714D5}"/>
              </a:ext>
            </a:extLst>
          </p:cNvPr>
          <p:cNvSpPr txBox="1"/>
          <p:nvPr/>
        </p:nvSpPr>
        <p:spPr>
          <a:xfrm>
            <a:off x="403224" y="4764504"/>
            <a:ext cx="5203825" cy="131545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16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Version 1.0</a:t>
            </a:r>
          </a:p>
          <a:p>
            <a:pPr>
              <a:lnSpc>
                <a:spcPct val="150000"/>
              </a:lnSpc>
            </a:pPr>
            <a:endParaRPr lang="en-US" altLang="en-US" sz="16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en-US" altLang="en-US" sz="16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Till-Hendrik </a:t>
            </a:r>
            <a:r>
              <a:rPr lang="en-US" altLang="en-US" sz="16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Macher</a:t>
            </a:r>
            <a:endParaRPr lang="en-US" altLang="en-US" sz="16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</a:t>
            </a:fld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735A2372-7693-4CC1-925F-0EDC539C67B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Preparing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the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4C9D8D1-31A0-4984-8A45-8D01345E5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87" y="1053803"/>
            <a:ext cx="4815543" cy="4750394"/>
          </a:xfrm>
          <a:prstGeom prst="rect">
            <a:avLst/>
          </a:prstGeom>
        </p:spPr>
      </p:pic>
      <p:sp>
        <p:nvSpPr>
          <p:cNvPr id="18" name="CustomShape 8">
            <a:extLst>
              <a:ext uri="{FF2B5EF4-FFF2-40B4-BE49-F238E27FC236}">
                <a16:creationId xmlns:a16="http://schemas.microsoft.com/office/drawing/2014/main" id="{54FC9841-805F-48AF-A8D8-C5D7381E7093}"/>
              </a:ext>
            </a:extLst>
          </p:cNvPr>
          <p:cNvSpPr/>
          <p:nvPr/>
        </p:nvSpPr>
        <p:spPr>
          <a:xfrm>
            <a:off x="838835" y="1174125"/>
            <a:ext cx="4913471" cy="46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Replicate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merging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previously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consistency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filtered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TTT_cons.xlsx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Reminder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 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active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must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reloaded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work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version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merge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both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replicates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press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Run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button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TTT_cons_derep.xlsx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B026E72-C3F8-4994-B7B2-8043F6AFA5CF}"/>
              </a:ext>
            </a:extLst>
          </p:cNvPr>
          <p:cNvSpPr/>
          <p:nvPr/>
        </p:nvSpPr>
        <p:spPr>
          <a:xfrm>
            <a:off x="8198958" y="3814680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DA56F0B-F912-45C8-8741-2D34824CB186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4" name="Picture 1" descr="GeDNA(1)">
              <a:extLst>
                <a:ext uri="{FF2B5EF4-FFF2-40B4-BE49-F238E27FC236}">
                  <a16:creationId xmlns:a16="http://schemas.microsoft.com/office/drawing/2014/main" id="{B8EA2C47-27A1-43AF-9B1E-2C00A9F61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A98875BC-2FEC-4255-9517-94E5272D912B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6" name="Grafik 1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1FADAF0E-57A8-4472-8744-A1F112C3B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64614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2042D2-86A2-4A24-897A-C26A56CA2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3" y="1098995"/>
            <a:ext cx="4822947" cy="4660010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4EF4A288-317E-4587-9F71-67E35E48018E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filtering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41C3BEE2-F530-4DA3-A096-DDC9D86471DC}"/>
              </a:ext>
            </a:extLst>
          </p:cNvPr>
          <p:cNvSpPr/>
          <p:nvPr/>
        </p:nvSpPr>
        <p:spPr>
          <a:xfrm>
            <a:off x="838834" y="1174125"/>
            <a:ext cx="5257165" cy="46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Taxon-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based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filter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Since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lots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non-target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present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dataset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want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focus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on just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arthropods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Therefore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TTT_cons_derep.xlsx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Leave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check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marks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option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on „all“,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option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go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when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exclude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large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number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taxa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 on Run and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window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pop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up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Remove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check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mark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„Arthropoda“,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enter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appendix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(e.g.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arthropods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“)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 Filter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TTT_cons_derep_arthropods.xlsx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lvl="1">
              <a:lnSpc>
                <a:spcPct val="150000"/>
              </a:lnSpc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89C4AC-838A-4760-BEF2-B961901F6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583" y="3846408"/>
            <a:ext cx="4823043" cy="1511528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4B981CF3-09A3-46E3-9AB3-02BFA4151D54}"/>
              </a:ext>
            </a:extLst>
          </p:cNvPr>
          <p:cNvSpPr/>
          <p:nvPr/>
        </p:nvSpPr>
        <p:spPr>
          <a:xfrm>
            <a:off x="7196326" y="4304841"/>
            <a:ext cx="635605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A4D4CBB-5A07-42A7-82D5-373B27ED6F22}"/>
              </a:ext>
            </a:extLst>
          </p:cNvPr>
          <p:cNvSpPr/>
          <p:nvPr/>
        </p:nvSpPr>
        <p:spPr>
          <a:xfrm>
            <a:off x="7648764" y="4650122"/>
            <a:ext cx="635605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65C261C-C3FF-41AC-9F9A-19F3E0501ED1}"/>
              </a:ext>
            </a:extLst>
          </p:cNvPr>
          <p:cNvSpPr/>
          <p:nvPr/>
        </p:nvSpPr>
        <p:spPr>
          <a:xfrm>
            <a:off x="7996552" y="3432585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74A56AB-C5A9-4578-91CE-1124E60BCD04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9" name="Picture 1" descr="GeDNA(1)">
              <a:extLst>
                <a:ext uri="{FF2B5EF4-FFF2-40B4-BE49-F238E27FC236}">
                  <a16:creationId xmlns:a16="http://schemas.microsoft.com/office/drawing/2014/main" id="{DCCCAEA8-EA9D-4E58-8A52-1E89E0A24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0" name="Text Box 7">
              <a:extLst>
                <a:ext uri="{FF2B5EF4-FFF2-40B4-BE49-F238E27FC236}">
                  <a16:creationId xmlns:a16="http://schemas.microsoft.com/office/drawing/2014/main" id="{C384BF9C-27CD-4BF5-9A4B-293CD486AF8F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1" name="Grafik 20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B596CC9C-E61F-4141-BA35-11A5237D2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856884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2042D2-86A2-4A24-897A-C26A56CA2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3" y="1098995"/>
            <a:ext cx="4822947" cy="4660010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4EF4A288-317E-4587-9F71-67E35E48018E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filtering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41C3BEE2-F530-4DA3-A096-DDC9D86471DC}"/>
              </a:ext>
            </a:extLst>
          </p:cNvPr>
          <p:cNvSpPr/>
          <p:nvPr/>
        </p:nvSpPr>
        <p:spPr>
          <a:xfrm>
            <a:off x="838834" y="1174125"/>
            <a:ext cx="5257165" cy="49887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Sample-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based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filter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Lastly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want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remove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negative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controls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Therefore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TTT_cons_derep_arthropods.xlsx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Set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check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marks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option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none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“,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option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go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when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exclude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small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number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taxa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Click on Run and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window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pop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up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Check all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three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negative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controls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enter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appendix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(e.g.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no_NC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“)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Click Filter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named</a:t>
            </a:r>
            <a:b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</a:b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TTT_cons_derep_arthropods_no_NC.xlsx</a:t>
            </a:r>
            <a:b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</a:b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65C261C-C3FF-41AC-9F9A-19F3E0501ED1}"/>
              </a:ext>
            </a:extLst>
          </p:cNvPr>
          <p:cNvSpPr/>
          <p:nvPr/>
        </p:nvSpPr>
        <p:spPr>
          <a:xfrm>
            <a:off x="7996552" y="4114374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298D0E1-A584-4086-AF80-A2BE389E1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272" y="4678490"/>
            <a:ext cx="6995728" cy="1146413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A6676767-7CE9-4F05-BA67-559CFBCD5B3F}"/>
              </a:ext>
            </a:extLst>
          </p:cNvPr>
          <p:cNvSpPr/>
          <p:nvPr/>
        </p:nvSpPr>
        <p:spPr>
          <a:xfrm>
            <a:off x="7895914" y="5254077"/>
            <a:ext cx="947617" cy="18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294E6C0-60CF-4261-933D-47E338423C85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5" name="Picture 1" descr="GeDNA(1)">
              <a:extLst>
                <a:ext uri="{FF2B5EF4-FFF2-40B4-BE49-F238E27FC236}">
                  <a16:creationId xmlns:a16="http://schemas.microsoft.com/office/drawing/2014/main" id="{7CF6E686-9791-4D51-86CF-F549704BA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236211B0-CA4F-4F39-B37B-A72FFC954354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7" name="Grafik 16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9E54A6DE-C9CC-472B-9B0A-D24058896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79644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4C6F2DC-0EB3-4727-B9DF-8453D2510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388" y="1099175"/>
            <a:ext cx="4807142" cy="4659650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7D3494F9-E78D-4DD2-8BC0-DFA52F9BACD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Basic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statistics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2577A6C-D5F2-4862-A206-ECA150B6D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051" y="3067754"/>
            <a:ext cx="3368066" cy="297304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5D4CC7A-6406-4CBE-A4F7-F89357994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8713" y="3988319"/>
            <a:ext cx="3163671" cy="1984393"/>
          </a:xfrm>
          <a:prstGeom prst="rect">
            <a:avLst/>
          </a:prstGeom>
        </p:spPr>
      </p:pic>
      <p:sp>
        <p:nvSpPr>
          <p:cNvPr id="13" name="CustomShape 8">
            <a:extLst>
              <a:ext uri="{FF2B5EF4-FFF2-40B4-BE49-F238E27FC236}">
                <a16:creationId xmlns:a16="http://schemas.microsoft.com/office/drawing/2014/main" id="{B8030AFC-60D2-49B5-B690-709A7F764F19}"/>
              </a:ext>
            </a:extLst>
          </p:cNvPr>
          <p:cNvSpPr/>
          <p:nvPr/>
        </p:nvSpPr>
        <p:spPr>
          <a:xfrm>
            <a:off x="838834" y="1174125"/>
            <a:ext cx="5344651" cy="24637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 on Run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pop-up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general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information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appear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TTT_cons_derep_arthropods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_no_NC_basic_stats.xlsx 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specific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informations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found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Excel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35F8F6B-3818-4654-8119-D7C4A46DFC6A}"/>
              </a:ext>
            </a:extLst>
          </p:cNvPr>
          <p:cNvSpPr/>
          <p:nvPr/>
        </p:nvSpPr>
        <p:spPr>
          <a:xfrm>
            <a:off x="7967977" y="3064243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69EBE14-B327-4858-86DB-DA8C266937EB}"/>
              </a:ext>
            </a:extLst>
          </p:cNvPr>
          <p:cNvSpPr txBox="1"/>
          <p:nvPr/>
        </p:nvSpPr>
        <p:spPr>
          <a:xfrm>
            <a:off x="546926" y="4346259"/>
            <a:ext cx="997888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 err="1"/>
              <a:t>Statistics</a:t>
            </a:r>
            <a:r>
              <a:rPr lang="de-DE" sz="1200" dirty="0"/>
              <a:t> </a:t>
            </a:r>
            <a:r>
              <a:rPr lang="de-DE" sz="1200" dirty="0" err="1"/>
              <a:t>table</a:t>
            </a:r>
            <a:endParaRPr lang="de-DE" sz="12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06FB71B-67AA-4AA4-A609-277EDDCAEBBD}"/>
              </a:ext>
            </a:extLst>
          </p:cNvPr>
          <p:cNvSpPr/>
          <p:nvPr/>
        </p:nvSpPr>
        <p:spPr>
          <a:xfrm>
            <a:off x="1355404" y="4609891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4AC0577-7843-4E52-AFCB-07A0B6330D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7000" y="4783866"/>
            <a:ext cx="630559" cy="542574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7E52B76-95CD-48A4-A167-DD1141CADACE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8" name="Picture 1" descr="GeDNA(1)">
              <a:extLst>
                <a:ext uri="{FF2B5EF4-FFF2-40B4-BE49-F238E27FC236}">
                  <a16:creationId xmlns:a16="http://schemas.microsoft.com/office/drawing/2014/main" id="{E991B0D0-FF2B-483D-8256-87C6549B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9" name="Text Box 7">
              <a:extLst>
                <a:ext uri="{FF2B5EF4-FFF2-40B4-BE49-F238E27FC236}">
                  <a16:creationId xmlns:a16="http://schemas.microsoft.com/office/drawing/2014/main" id="{487E5E2A-576B-4000-B374-B06DCCC7B7D3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0" name="Grafik 19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40709218-7914-4C27-8487-72FEC2709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80211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16B3DC-DAE0-4ABB-AF2F-A5DD98744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968" y="1037415"/>
            <a:ext cx="4682140" cy="4616425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7D3494F9-E78D-4DD2-8BC0-DFA52F9BACD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Taxonomic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resolution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078241B2-09ED-42E7-8BE1-9E86FBF60F5D}"/>
              </a:ext>
            </a:extLst>
          </p:cNvPr>
          <p:cNvSpPr/>
          <p:nvPr/>
        </p:nvSpPr>
        <p:spPr>
          <a:xfrm>
            <a:off x="838835" y="1174125"/>
            <a:ext cx="5257166" cy="33894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want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square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-like bar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so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adjust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width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20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 on Run (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repeat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type „b“)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preview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pop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.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you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happy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visuals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„save“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Taxonomic_resolution_plots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folder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2CD60C4-A1DE-476A-A34A-13E2380FD913}"/>
              </a:ext>
            </a:extLst>
          </p:cNvPr>
          <p:cNvSpPr/>
          <p:nvPr/>
        </p:nvSpPr>
        <p:spPr>
          <a:xfrm>
            <a:off x="7967977" y="3685750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E43C0D9-D7DD-4ED4-8074-EDA78EB4127F}"/>
              </a:ext>
            </a:extLst>
          </p:cNvPr>
          <p:cNvSpPr txBox="1"/>
          <p:nvPr/>
        </p:nvSpPr>
        <p:spPr>
          <a:xfrm>
            <a:off x="5135049" y="4654133"/>
            <a:ext cx="1134782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 err="1"/>
              <a:t>Taxonomic</a:t>
            </a:r>
            <a:r>
              <a:rPr lang="de-DE" sz="1200" dirty="0"/>
              <a:t> </a:t>
            </a:r>
            <a:r>
              <a:rPr lang="de-DE" sz="1200" dirty="0" err="1"/>
              <a:t>resolution</a:t>
            </a:r>
            <a:r>
              <a:rPr lang="de-DE" sz="1200" dirty="0"/>
              <a:t> </a:t>
            </a:r>
            <a:r>
              <a:rPr lang="de-DE" sz="1200" dirty="0" err="1"/>
              <a:t>plot</a:t>
            </a:r>
            <a:endParaRPr lang="de-DE" sz="120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9D252BF-276F-413C-A9F2-756772ABD9BF}"/>
              </a:ext>
            </a:extLst>
          </p:cNvPr>
          <p:cNvGrpSpPr/>
          <p:nvPr/>
        </p:nvGrpSpPr>
        <p:grpSpPr>
          <a:xfrm>
            <a:off x="1329771" y="5036574"/>
            <a:ext cx="904240" cy="857730"/>
            <a:chOff x="8027548" y="2981188"/>
            <a:chExt cx="1165860" cy="1224360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1BD98372-EDC8-4CB3-8354-E78BF8127A1B}"/>
                </a:ext>
              </a:extLst>
            </p:cNvPr>
            <p:cNvSpPr/>
            <p:nvPr/>
          </p:nvSpPr>
          <p:spPr>
            <a:xfrm>
              <a:off x="8027548" y="2981188"/>
              <a:ext cx="1165860" cy="12243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A4B3B523-98D5-4B4D-B0F3-2A7864CE6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61916" y="3246664"/>
              <a:ext cx="675709" cy="705964"/>
            </a:xfrm>
            <a:prstGeom prst="rect">
              <a:avLst/>
            </a:prstGeom>
          </p:spPr>
        </p:pic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E581BEA3-A7FD-4CBC-8F77-07FF9B064BE2}"/>
              </a:ext>
            </a:extLst>
          </p:cNvPr>
          <p:cNvSpPr txBox="1"/>
          <p:nvPr/>
        </p:nvSpPr>
        <p:spPr>
          <a:xfrm>
            <a:off x="374842" y="4867432"/>
            <a:ext cx="1092311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Project </a:t>
            </a:r>
            <a:r>
              <a:rPr lang="de-DE" sz="1200" dirty="0" err="1"/>
              <a:t>folder</a:t>
            </a:r>
            <a:endParaRPr lang="de-DE" sz="1200" dirty="0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162D7C45-AC63-4E36-B334-F8DA5F68CDEB}"/>
              </a:ext>
            </a:extLst>
          </p:cNvPr>
          <p:cNvSpPr/>
          <p:nvPr/>
        </p:nvSpPr>
        <p:spPr>
          <a:xfrm rot="16200000">
            <a:off x="2384892" y="5341291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86AA881-A853-44CE-BF62-83FBCF14AEF8}"/>
              </a:ext>
            </a:extLst>
          </p:cNvPr>
          <p:cNvSpPr/>
          <p:nvPr/>
        </p:nvSpPr>
        <p:spPr>
          <a:xfrm>
            <a:off x="2803428" y="5036574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A2078263-5E07-4C2B-AEBE-5838692D6B27}"/>
              </a:ext>
            </a:extLst>
          </p:cNvPr>
          <p:cNvSpPr/>
          <p:nvPr/>
        </p:nvSpPr>
        <p:spPr>
          <a:xfrm rot="16200000">
            <a:off x="3825265" y="5343642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6D7E3E0-EBA1-4C8C-9CDC-6591C15A4D45}"/>
              </a:ext>
            </a:extLst>
          </p:cNvPr>
          <p:cNvSpPr/>
          <p:nvPr/>
        </p:nvSpPr>
        <p:spPr>
          <a:xfrm>
            <a:off x="4288968" y="5036227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2E6A430-B031-42F2-A0D0-1F9990D1FC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7694" y="5215594"/>
            <a:ext cx="498113" cy="5327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E9F3179-D30E-4D0A-8C36-D1BEBEFB1C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08749" y="5233035"/>
            <a:ext cx="508049" cy="525790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7A5F214-18A7-4B23-B0AE-886DE04AE9BB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4" name="Picture 1" descr="GeDNA(1)">
              <a:extLst>
                <a:ext uri="{FF2B5EF4-FFF2-40B4-BE49-F238E27FC236}">
                  <a16:creationId xmlns:a16="http://schemas.microsoft.com/office/drawing/2014/main" id="{3532D987-06FB-4EB3-815E-D41469E75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5" name="Text Box 7">
              <a:extLst>
                <a:ext uri="{FF2B5EF4-FFF2-40B4-BE49-F238E27FC236}">
                  <a16:creationId xmlns:a16="http://schemas.microsoft.com/office/drawing/2014/main" id="{90C6EA89-8122-4248-8314-AC107A1BFC27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6" name="Grafik 2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1BAF903D-3BB9-4143-8423-1C3A08B43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73966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30426985-6412-4560-BB5D-630067F55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968" y="1037415"/>
            <a:ext cx="4682140" cy="4616425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7D3494F9-E78D-4DD2-8BC0-DFA52F9BACD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Taxonomic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richness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078241B2-09ED-42E7-8BE1-9E86FBF60F5D}"/>
              </a:ext>
            </a:extLst>
          </p:cNvPr>
          <p:cNvSpPr/>
          <p:nvPr/>
        </p:nvSpPr>
        <p:spPr>
          <a:xfrm>
            <a:off x="838834" y="1174125"/>
            <a:ext cx="5430997" cy="33894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Again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want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square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-like bar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so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adjust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width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20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 on Run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preview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pop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.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you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happy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visuals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„save“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Taxonomic_richness_plots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folder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2CD60C4-A1DE-476A-A34A-13E2380FD913}"/>
              </a:ext>
            </a:extLst>
          </p:cNvPr>
          <p:cNvSpPr/>
          <p:nvPr/>
        </p:nvSpPr>
        <p:spPr>
          <a:xfrm>
            <a:off x="7972739" y="4442988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B5B3DF3-8661-4BB3-8DB7-FCD92AC9A45B}"/>
              </a:ext>
            </a:extLst>
          </p:cNvPr>
          <p:cNvSpPr txBox="1"/>
          <p:nvPr/>
        </p:nvSpPr>
        <p:spPr>
          <a:xfrm>
            <a:off x="5135049" y="4654133"/>
            <a:ext cx="1134782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 err="1"/>
              <a:t>Taxonomic</a:t>
            </a:r>
            <a:r>
              <a:rPr lang="de-DE" sz="1200" dirty="0"/>
              <a:t> </a:t>
            </a:r>
            <a:r>
              <a:rPr lang="de-DE" sz="1200" dirty="0" err="1"/>
              <a:t>richness</a:t>
            </a:r>
            <a:r>
              <a:rPr lang="de-DE" sz="1200" dirty="0"/>
              <a:t> </a:t>
            </a:r>
            <a:r>
              <a:rPr lang="de-DE" sz="1200" dirty="0" err="1"/>
              <a:t>plot</a:t>
            </a:r>
            <a:endParaRPr lang="de-DE" sz="120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CEB6E3F-2C68-401D-9F1F-497B3F5CEF2C}"/>
              </a:ext>
            </a:extLst>
          </p:cNvPr>
          <p:cNvGrpSpPr/>
          <p:nvPr/>
        </p:nvGrpSpPr>
        <p:grpSpPr>
          <a:xfrm>
            <a:off x="1329771" y="5036574"/>
            <a:ext cx="904240" cy="857730"/>
            <a:chOff x="8027548" y="2981188"/>
            <a:chExt cx="1165860" cy="1224360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2BBA137-A280-40F8-A6DA-B72BD3DB3E39}"/>
                </a:ext>
              </a:extLst>
            </p:cNvPr>
            <p:cNvSpPr/>
            <p:nvPr/>
          </p:nvSpPr>
          <p:spPr>
            <a:xfrm>
              <a:off x="8027548" y="2981188"/>
              <a:ext cx="1165860" cy="12243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5360D91C-D883-47A4-AC14-22C7ED960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61916" y="3246664"/>
              <a:ext cx="675709" cy="705964"/>
            </a:xfrm>
            <a:prstGeom prst="rect">
              <a:avLst/>
            </a:prstGeom>
          </p:spPr>
        </p:pic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2841986-769D-4D07-8B84-86EF6BD676C3}"/>
              </a:ext>
            </a:extLst>
          </p:cNvPr>
          <p:cNvSpPr txBox="1"/>
          <p:nvPr/>
        </p:nvSpPr>
        <p:spPr>
          <a:xfrm>
            <a:off x="374842" y="4867432"/>
            <a:ext cx="1092311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Project </a:t>
            </a:r>
            <a:r>
              <a:rPr lang="de-DE" sz="1200" dirty="0" err="1"/>
              <a:t>folder</a:t>
            </a:r>
            <a:endParaRPr lang="de-DE" sz="1200" dirty="0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2977FA35-9F7E-49DF-A6A1-E55195191131}"/>
              </a:ext>
            </a:extLst>
          </p:cNvPr>
          <p:cNvSpPr/>
          <p:nvPr/>
        </p:nvSpPr>
        <p:spPr>
          <a:xfrm rot="16200000">
            <a:off x="2384892" y="5341291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4686FB5-DC24-473E-8F05-538BEA17830C}"/>
              </a:ext>
            </a:extLst>
          </p:cNvPr>
          <p:cNvSpPr/>
          <p:nvPr/>
        </p:nvSpPr>
        <p:spPr>
          <a:xfrm>
            <a:off x="2803428" y="5036574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AD11C122-F6B5-44EA-8B89-71873ACF3FE3}"/>
              </a:ext>
            </a:extLst>
          </p:cNvPr>
          <p:cNvSpPr/>
          <p:nvPr/>
        </p:nvSpPr>
        <p:spPr>
          <a:xfrm rot="16200000">
            <a:off x="3825265" y="5343642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72394AA-4A97-4BF7-AADC-04CB1C2D0153}"/>
              </a:ext>
            </a:extLst>
          </p:cNvPr>
          <p:cNvSpPr/>
          <p:nvPr/>
        </p:nvSpPr>
        <p:spPr>
          <a:xfrm>
            <a:off x="4288968" y="5036227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23BD3F-CF1B-475E-9746-C86DF85344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10449" y="5232832"/>
            <a:ext cx="461277" cy="52579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D6F83E0-B356-421E-AF9B-F1AE495501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27354" y="5229351"/>
            <a:ext cx="448632" cy="532751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3F684B63-F382-42AF-A8F4-C8AAFC1C4AE7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4" name="Picture 1" descr="GeDNA(1)">
              <a:extLst>
                <a:ext uri="{FF2B5EF4-FFF2-40B4-BE49-F238E27FC236}">
                  <a16:creationId xmlns:a16="http://schemas.microsoft.com/office/drawing/2014/main" id="{D20D42A3-3644-4B67-BBFC-47479398F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5" name="Text Box 7">
              <a:extLst>
                <a:ext uri="{FF2B5EF4-FFF2-40B4-BE49-F238E27FC236}">
                  <a16:creationId xmlns:a16="http://schemas.microsoft.com/office/drawing/2014/main" id="{4E7E1F03-E9A2-41FC-814F-39B8875FBA63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6" name="Grafik 2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2186BD12-86B2-4F3D-8E3E-4781099AD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921062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7D3494F9-E78D-4DD2-8BC0-DFA52F9BACD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Taxonomic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resolution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 and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richness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251EE1-0ADB-498F-8DEE-10AF3EA47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35" y="1070815"/>
            <a:ext cx="5037069" cy="49301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3AAAE66-0819-4CED-8296-BFC009F1C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951" y="1070815"/>
            <a:ext cx="4897450" cy="4806663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0CB5DE9-CCA3-4B3C-BEF4-06CDC53152EA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3" name="Picture 1" descr="GeDNA(1)">
              <a:extLst>
                <a:ext uri="{FF2B5EF4-FFF2-40B4-BE49-F238E27FC236}">
                  <a16:creationId xmlns:a16="http://schemas.microsoft.com/office/drawing/2014/main" id="{937D8FD4-6293-470B-8032-C2207D9D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4" name="Text Box 7">
              <a:extLst>
                <a:ext uri="{FF2B5EF4-FFF2-40B4-BE49-F238E27FC236}">
                  <a16:creationId xmlns:a16="http://schemas.microsoft.com/office/drawing/2014/main" id="{B78D6BAD-EA91-48E3-B168-487DDE88FD2A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5" name="Grafik 14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AD44B534-D971-4AD0-9015-B471B9A32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  <p:sp>
        <p:nvSpPr>
          <p:cNvPr id="16" name="Text Box 7">
            <a:extLst>
              <a:ext uri="{FF2B5EF4-FFF2-40B4-BE49-F238E27FC236}">
                <a16:creationId xmlns:a16="http://schemas.microsoft.com/office/drawing/2014/main" id="{3428CAB6-29A7-4A31-B2AB-1E5197AAA64D}"/>
              </a:ext>
            </a:extLst>
          </p:cNvPr>
          <p:cNvSpPr txBox="1"/>
          <p:nvPr/>
        </p:nvSpPr>
        <p:spPr>
          <a:xfrm>
            <a:off x="230135" y="1099072"/>
            <a:ext cx="8864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solidFill>
                  <a:srgbClr val="365795"/>
                </a:solidFill>
              </a:rPr>
              <a:t>Type a)</a:t>
            </a: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72BE815B-1051-4B01-A9B1-A27BD04BE072}"/>
              </a:ext>
            </a:extLst>
          </p:cNvPr>
          <p:cNvSpPr txBox="1"/>
          <p:nvPr/>
        </p:nvSpPr>
        <p:spPr>
          <a:xfrm>
            <a:off x="237015" y="3515310"/>
            <a:ext cx="8864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solidFill>
                  <a:srgbClr val="365795"/>
                </a:solidFill>
              </a:rPr>
              <a:t>Type b)</a:t>
            </a:r>
          </a:p>
        </p:txBody>
      </p:sp>
    </p:spTree>
    <p:extLst>
      <p:ext uri="{BB962C8B-B14F-4D97-AF65-F5344CB8AC3E}">
        <p14:creationId xmlns:p14="http://schemas.microsoft.com/office/powerpoint/2010/main" val="265016649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557FF5-1B83-422A-BE9F-04EB375D7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572" y="811221"/>
            <a:ext cx="4886566" cy="4681610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D225E236-F9B8-4998-8E3D-553B3AA47B68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OTU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abundance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59D42115-95DB-4058-917F-47E3F79C9093}"/>
              </a:ext>
            </a:extLst>
          </p:cNvPr>
          <p:cNvSpPr/>
          <p:nvPr/>
        </p:nvSpPr>
        <p:spPr>
          <a:xfrm>
            <a:off x="838834" y="1174125"/>
            <a:ext cx="5344651" cy="36377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Pie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charts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case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size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 on Run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This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calculate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6 different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pie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charts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phylum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species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level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illustrate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relative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number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OTUs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sample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(not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proportions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!)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can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adjust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raw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any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vector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manipulation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program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07BA333-20EC-4566-8693-BE6B63F84886}"/>
              </a:ext>
            </a:extLst>
          </p:cNvPr>
          <p:cNvSpPr/>
          <p:nvPr/>
        </p:nvSpPr>
        <p:spPr>
          <a:xfrm>
            <a:off x="7789383" y="2866599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D5E5B07-FF7E-4593-9229-3A220D4F5B26}"/>
              </a:ext>
            </a:extLst>
          </p:cNvPr>
          <p:cNvGrpSpPr/>
          <p:nvPr/>
        </p:nvGrpSpPr>
        <p:grpSpPr>
          <a:xfrm>
            <a:off x="838834" y="5088595"/>
            <a:ext cx="904240" cy="857730"/>
            <a:chOff x="8027548" y="2981188"/>
            <a:chExt cx="1165860" cy="1224360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8C9C6443-FE8C-4457-9582-2F7BF08857AA}"/>
                </a:ext>
              </a:extLst>
            </p:cNvPr>
            <p:cNvSpPr/>
            <p:nvPr/>
          </p:nvSpPr>
          <p:spPr>
            <a:xfrm>
              <a:off x="8027548" y="2981188"/>
              <a:ext cx="1165860" cy="12243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593DEB1A-78F3-4012-8ACE-5554AEB6F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61916" y="3246664"/>
              <a:ext cx="675709" cy="705964"/>
            </a:xfrm>
            <a:prstGeom prst="rect">
              <a:avLst/>
            </a:prstGeom>
          </p:spPr>
        </p:pic>
      </p:grp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46953A1E-1AE3-49C1-A886-BC1B8B695387}"/>
              </a:ext>
            </a:extLst>
          </p:cNvPr>
          <p:cNvSpPr/>
          <p:nvPr/>
        </p:nvSpPr>
        <p:spPr>
          <a:xfrm rot="16200000">
            <a:off x="1893955" y="5393312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EDE5B43-9469-4F5B-AA22-3AA2E07C9D31}"/>
              </a:ext>
            </a:extLst>
          </p:cNvPr>
          <p:cNvSpPr/>
          <p:nvPr/>
        </p:nvSpPr>
        <p:spPr>
          <a:xfrm>
            <a:off x="2312491" y="5088595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1C83441-2642-49CB-9396-BF57C8487C7C}"/>
              </a:ext>
            </a:extLst>
          </p:cNvPr>
          <p:cNvSpPr/>
          <p:nvPr/>
        </p:nvSpPr>
        <p:spPr>
          <a:xfrm>
            <a:off x="5305417" y="5076680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unten 23">
            <a:extLst>
              <a:ext uri="{FF2B5EF4-FFF2-40B4-BE49-F238E27FC236}">
                <a16:creationId xmlns:a16="http://schemas.microsoft.com/office/drawing/2014/main" id="{4641CE29-9EDD-4940-BC5E-0B19201DCA51}"/>
              </a:ext>
            </a:extLst>
          </p:cNvPr>
          <p:cNvSpPr/>
          <p:nvPr/>
        </p:nvSpPr>
        <p:spPr>
          <a:xfrm rot="16200000">
            <a:off x="3367612" y="5397553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D7B45C8-443B-4909-91B7-6F3F18088F6D}"/>
              </a:ext>
            </a:extLst>
          </p:cNvPr>
          <p:cNvSpPr/>
          <p:nvPr/>
        </p:nvSpPr>
        <p:spPr>
          <a:xfrm>
            <a:off x="3786148" y="5092836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unten 26">
            <a:extLst>
              <a:ext uri="{FF2B5EF4-FFF2-40B4-BE49-F238E27FC236}">
                <a16:creationId xmlns:a16="http://schemas.microsoft.com/office/drawing/2014/main" id="{3E8477E3-3568-4A96-9251-07626D2D1321}"/>
              </a:ext>
            </a:extLst>
          </p:cNvPr>
          <p:cNvSpPr/>
          <p:nvPr/>
        </p:nvSpPr>
        <p:spPr>
          <a:xfrm rot="16200000">
            <a:off x="4886575" y="5368684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91651F4-1C2E-469F-BFC6-AD2E205FA716}"/>
              </a:ext>
            </a:extLst>
          </p:cNvPr>
          <p:cNvSpPr txBox="1"/>
          <p:nvPr/>
        </p:nvSpPr>
        <p:spPr>
          <a:xfrm>
            <a:off x="6095682" y="5835113"/>
            <a:ext cx="11347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OTU </a:t>
            </a:r>
            <a:r>
              <a:rPr lang="de-DE" sz="1200" dirty="0" err="1"/>
              <a:t>pie</a:t>
            </a:r>
            <a:r>
              <a:rPr lang="de-DE" sz="1200" dirty="0"/>
              <a:t> </a:t>
            </a:r>
            <a:r>
              <a:rPr lang="de-DE" sz="1200" dirty="0" err="1"/>
              <a:t>chart</a:t>
            </a:r>
            <a:endParaRPr lang="de-DE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8617175-8EC3-4BA5-A6A7-4078BFBB75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5578" y="5278429"/>
            <a:ext cx="320153" cy="51550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C33F60E-5A8B-4EB7-BCFD-BCD1B726C8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6697" y="5277820"/>
            <a:ext cx="523141" cy="54507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C8A16F3-0987-4990-AA92-0D9CAC5AB5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02311" y="5289155"/>
            <a:ext cx="359702" cy="484742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5DA0553-603D-48DD-9ED0-6CB53013B219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8" name="Picture 1" descr="GeDNA(1)">
              <a:extLst>
                <a:ext uri="{FF2B5EF4-FFF2-40B4-BE49-F238E27FC236}">
                  <a16:creationId xmlns:a16="http://schemas.microsoft.com/office/drawing/2014/main" id="{5D30861F-71C1-4D6B-BF71-E119D2891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9" name="Text Box 7">
              <a:extLst>
                <a:ext uri="{FF2B5EF4-FFF2-40B4-BE49-F238E27FC236}">
                  <a16:creationId xmlns:a16="http://schemas.microsoft.com/office/drawing/2014/main" id="{F063E753-3C9F-4186-89EF-71BECDDAFE16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30" name="Grafik 29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00B35234-712C-4439-990D-AC9D14A11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41842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225E236-F9B8-4998-8E3D-553B3AA47B68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OTU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abundance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55FF628-8258-4AB3-8448-D95B154868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766" y="1801618"/>
            <a:ext cx="4543946" cy="325614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889B01-FC5F-43E0-808B-9C1EFBC397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35" y="1801618"/>
            <a:ext cx="4330401" cy="3254763"/>
          </a:xfrm>
          <a:prstGeom prst="rect">
            <a:avLst/>
          </a:prstGeom>
        </p:spPr>
      </p:pic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87A3373E-E07F-4DB2-8593-968A289F672E}"/>
              </a:ext>
            </a:extLst>
          </p:cNvPr>
          <p:cNvSpPr/>
          <p:nvPr/>
        </p:nvSpPr>
        <p:spPr>
          <a:xfrm rot="16200000">
            <a:off x="5939590" y="3304851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4CCD1A6-C199-428F-A9C6-6401BB6EAFF0}"/>
              </a:ext>
            </a:extLst>
          </p:cNvPr>
          <p:cNvSpPr txBox="1"/>
          <p:nvPr/>
        </p:nvSpPr>
        <p:spPr>
          <a:xfrm>
            <a:off x="2760663" y="5553385"/>
            <a:ext cx="486743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raw</a:t>
            </a:r>
            <a:endParaRPr lang="de-DE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CF38B8F-DE39-459B-802E-1DC42E6AB582}"/>
              </a:ext>
            </a:extLst>
          </p:cNvPr>
          <p:cNvSpPr txBox="1"/>
          <p:nvPr/>
        </p:nvSpPr>
        <p:spPr>
          <a:xfrm>
            <a:off x="8610480" y="5553384"/>
            <a:ext cx="990991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adjusted</a:t>
            </a:r>
            <a:endParaRPr lang="de-DE" sz="140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56D7811-F7BD-4FC1-890A-85A644A543DC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5" name="Picture 1" descr="GeDNA(1)">
              <a:extLst>
                <a:ext uri="{FF2B5EF4-FFF2-40B4-BE49-F238E27FC236}">
                  <a16:creationId xmlns:a16="http://schemas.microsoft.com/office/drawing/2014/main" id="{0EF107F9-B325-4F56-A3C2-2B20D335D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8" name="Text Box 7">
              <a:extLst>
                <a:ext uri="{FF2B5EF4-FFF2-40B4-BE49-F238E27FC236}">
                  <a16:creationId xmlns:a16="http://schemas.microsoft.com/office/drawing/2014/main" id="{28A6C031-64F9-452A-90C7-83B732335CF1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0" name="Grafik 19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F082E8A5-4FD2-4C97-B257-2F110078F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553873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225E236-F9B8-4998-8E3D-553B3AA47B68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Creating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sub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sets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FED2FC6-F213-433C-888B-186559CEB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87" y="1053803"/>
            <a:ext cx="4815543" cy="4750394"/>
          </a:xfrm>
          <a:prstGeom prst="rect">
            <a:avLst/>
          </a:prstGeom>
        </p:spPr>
      </p:pic>
      <p:sp>
        <p:nvSpPr>
          <p:cNvPr id="13" name="CustomShape 8">
            <a:extLst>
              <a:ext uri="{FF2B5EF4-FFF2-40B4-BE49-F238E27FC236}">
                <a16:creationId xmlns:a16="http://schemas.microsoft.com/office/drawing/2014/main" id="{2AC00A90-9106-4407-9032-E2E2A2F387FF}"/>
              </a:ext>
            </a:extLst>
          </p:cNvPr>
          <p:cNvSpPr/>
          <p:nvPr/>
        </p:nvSpPr>
        <p:spPr>
          <a:xfrm>
            <a:off x="838835" y="1174125"/>
            <a:ext cx="5257166" cy="43764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per sample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first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way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compare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individual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do so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go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2nd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per sample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tool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This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an individual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each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sample in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folder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3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venn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diagrams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subset</a:t>
            </a:r>
            <a:endParaRPr lang="de-DE" sz="14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Alternatively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can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sub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original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using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„sample-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based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filter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“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tool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3B5E28A-3488-4286-89D6-32CA70EC87E2}"/>
              </a:ext>
            </a:extLst>
          </p:cNvPr>
          <p:cNvSpPr/>
          <p:nvPr/>
        </p:nvSpPr>
        <p:spPr>
          <a:xfrm>
            <a:off x="8205308" y="4428699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7062310-1751-4429-8B0A-A365FB129538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6" name="Picture 1" descr="GeDNA(1)">
              <a:extLst>
                <a:ext uri="{FF2B5EF4-FFF2-40B4-BE49-F238E27FC236}">
                  <a16:creationId xmlns:a16="http://schemas.microsoft.com/office/drawing/2014/main" id="{6E4090EA-0943-4D9A-B8F6-E3485A72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7" name="Text Box 7">
              <a:extLst>
                <a:ext uri="{FF2B5EF4-FFF2-40B4-BE49-F238E27FC236}">
                  <a16:creationId xmlns:a16="http://schemas.microsoft.com/office/drawing/2014/main" id="{FB664CE9-C5EF-4412-BEAE-625F27966E98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8" name="Grafik 17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4626A7B1-C928-41CD-8CC9-93E9E1D54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143301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fld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3" name="CustomShape 8"/>
          <p:cNvSpPr/>
          <p:nvPr/>
        </p:nvSpPr>
        <p:spPr>
          <a:xfrm>
            <a:off x="838835" y="1150725"/>
            <a:ext cx="10279380" cy="464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</a:pP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Download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tutorial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data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set</a:t>
            </a:r>
            <a:r>
              <a:rPr lang="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de-DE" sz="1400" dirty="0">
                <a:hlinkClick r:id="rId3"/>
              </a:rPr>
              <a:t>https://github.com/thm93/TaxonTableTools</a:t>
            </a:r>
            <a:endParaRPr lang="de-DE" sz="1400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endParaRPr lang="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</a:pP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Tutorial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data</a:t>
            </a:r>
            <a:r>
              <a:rPr lang="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Macrozoobenthos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kick-samples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from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4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streams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Germany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DNA-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metabarcoding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data</a:t>
            </a:r>
            <a:endParaRPr lang="de-DE" altLang="en-US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Read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produced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with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JAMP (</a:t>
            </a:r>
            <a:r>
              <a:rPr lang="de-DE" sz="1400" dirty="0">
                <a:hlinkClick r:id="rId4"/>
              </a:rPr>
              <a:t>https://github.com/VascoElbrecht/JAMP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Taxonomy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produced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with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BOLDigger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(Buchner &amp;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Leese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in review)</a:t>
            </a:r>
            <a:endParaRPr lang="" altLang="en-US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" altLang="en-US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12 </a:t>
            </a:r>
            <a:r>
              <a:rPr lang="de-DE" altLang="en-US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endParaRPr lang="de-DE" altLang="en-US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5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locations</a:t>
            </a:r>
            <a:endParaRPr lang="de-DE" altLang="en-US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endParaRPr lang="" altLang="en-US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0" name="TextShape 1">
            <a:extLst>
              <a:ext uri="{FF2B5EF4-FFF2-40B4-BE49-F238E27FC236}">
                <a16:creationId xmlns:a16="http://schemas.microsoft.com/office/drawing/2014/main" id="{C2FE54D6-558E-4313-A109-D6596E7E1EDD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TableTools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tutorial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5341649-E8F0-49CF-8F11-0EB2C2C9DEB4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" name="Picture 1" descr="GeDNA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8" name="Text Box 7"/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1" name="Grafik 10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358BBCEC-4784-4228-84FA-A4D36F8F2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557FF5-1B83-422A-BE9F-04EB375D7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964" y="1043789"/>
            <a:ext cx="4886566" cy="4681610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D225E236-F9B8-4998-8E3D-553B3AA47B68}"/>
              </a:ext>
            </a:extLst>
          </p:cNvPr>
          <p:cNvSpPr txBox="1"/>
          <p:nvPr/>
        </p:nvSpPr>
        <p:spPr>
          <a:xfrm>
            <a:off x="838836" y="1"/>
            <a:ext cx="4886566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Venn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diagrams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3CEFB7F2-C0DB-4528-9543-CBBD1C0B82F5}"/>
              </a:ext>
            </a:extLst>
          </p:cNvPr>
          <p:cNvSpPr/>
          <p:nvPr/>
        </p:nvSpPr>
        <p:spPr>
          <a:xfrm>
            <a:off x="838834" y="1174125"/>
            <a:ext cx="5344651" cy="48889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tables</a:t>
            </a: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are</a:t>
            </a: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ordered</a:t>
            </a: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follows</a:t>
            </a: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Main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Venn2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Venn3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Venn2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main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(i.e. Bieber_13)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second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(i.e. RMO1_5)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Press venn2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Venn3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main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second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third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(i.e. Waechterbach_2)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Press venn3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9EB6E35-1954-41B7-A1A0-EB89E159DD09}"/>
              </a:ext>
            </a:extLst>
          </p:cNvPr>
          <p:cNvSpPr txBox="1"/>
          <p:nvPr/>
        </p:nvSpPr>
        <p:spPr>
          <a:xfrm>
            <a:off x="9372100" y="678692"/>
            <a:ext cx="1568616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Main </a:t>
            </a:r>
            <a:r>
              <a:rPr lang="de-DE" sz="1400" dirty="0" err="1"/>
              <a:t>TaXon</a:t>
            </a:r>
            <a:r>
              <a:rPr lang="de-DE" sz="1400" dirty="0"/>
              <a:t> </a:t>
            </a:r>
            <a:r>
              <a:rPr lang="de-DE" sz="1400" dirty="0" err="1"/>
              <a:t>table</a:t>
            </a:r>
            <a:endParaRPr lang="de-DE" sz="1400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689B993-FDC7-4B18-BDE8-765BE4A410AD}"/>
              </a:ext>
            </a:extLst>
          </p:cNvPr>
          <p:cNvSpPr/>
          <p:nvPr/>
        </p:nvSpPr>
        <p:spPr>
          <a:xfrm>
            <a:off x="9434367" y="2332442"/>
            <a:ext cx="656436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766310F9-C11F-4C40-94B5-4F4D83941ED7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9762585" y="986469"/>
            <a:ext cx="393823" cy="134597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E8C8E0F3-5341-475D-B9AA-55836997B7CB}"/>
              </a:ext>
            </a:extLst>
          </p:cNvPr>
          <p:cNvSpPr txBox="1"/>
          <p:nvPr/>
        </p:nvSpPr>
        <p:spPr>
          <a:xfrm>
            <a:off x="10430878" y="2796250"/>
            <a:ext cx="1480385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2nd </a:t>
            </a:r>
            <a:r>
              <a:rPr lang="de-DE" sz="1400" dirty="0" err="1"/>
              <a:t>TaXon</a:t>
            </a:r>
            <a:r>
              <a:rPr lang="de-DE" sz="1400" dirty="0"/>
              <a:t> </a:t>
            </a:r>
            <a:r>
              <a:rPr lang="de-DE" sz="1400" dirty="0" err="1"/>
              <a:t>table</a:t>
            </a:r>
            <a:endParaRPr lang="de-DE" sz="1400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0038C25-550C-47EF-848D-089F872F5380}"/>
              </a:ext>
            </a:extLst>
          </p:cNvPr>
          <p:cNvSpPr/>
          <p:nvPr/>
        </p:nvSpPr>
        <p:spPr>
          <a:xfrm>
            <a:off x="8023412" y="3690380"/>
            <a:ext cx="472887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9706412-DEBB-47E2-B181-694AC9DB632C}"/>
              </a:ext>
            </a:extLst>
          </p:cNvPr>
          <p:cNvCxnSpPr>
            <a:cxnSpLocks/>
            <a:stCxn id="19" idx="2"/>
            <a:endCxn id="20" idx="7"/>
          </p:cNvCxnSpPr>
          <p:nvPr/>
        </p:nvCxnSpPr>
        <p:spPr>
          <a:xfrm flipH="1">
            <a:off x="8427046" y="3104027"/>
            <a:ext cx="2744025" cy="615646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78DBFA0A-7785-480F-B8FD-5694C8A3D8A2}"/>
              </a:ext>
            </a:extLst>
          </p:cNvPr>
          <p:cNvSpPr txBox="1"/>
          <p:nvPr/>
        </p:nvSpPr>
        <p:spPr>
          <a:xfrm>
            <a:off x="10458950" y="4196916"/>
            <a:ext cx="1424239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3rd </a:t>
            </a:r>
            <a:r>
              <a:rPr lang="de-DE" sz="1400" dirty="0" err="1"/>
              <a:t>TaXon</a:t>
            </a:r>
            <a:r>
              <a:rPr lang="de-DE" sz="1400" dirty="0"/>
              <a:t> </a:t>
            </a:r>
            <a:r>
              <a:rPr lang="de-DE" sz="1400" dirty="0" err="1"/>
              <a:t>table</a:t>
            </a:r>
            <a:endParaRPr lang="de-DE" sz="1400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09CC976-5CE2-493F-A907-851C09ABA664}"/>
              </a:ext>
            </a:extLst>
          </p:cNvPr>
          <p:cNvSpPr/>
          <p:nvPr/>
        </p:nvSpPr>
        <p:spPr>
          <a:xfrm>
            <a:off x="8804222" y="3690922"/>
            <a:ext cx="472887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F995922-8F5D-46E4-87F5-193E9E5F5476}"/>
              </a:ext>
            </a:extLst>
          </p:cNvPr>
          <p:cNvCxnSpPr>
            <a:cxnSpLocks/>
            <a:stCxn id="29" idx="0"/>
            <a:endCxn id="30" idx="5"/>
          </p:cNvCxnSpPr>
          <p:nvPr/>
        </p:nvCxnSpPr>
        <p:spPr>
          <a:xfrm flipH="1" flipV="1">
            <a:off x="9207856" y="3861654"/>
            <a:ext cx="1963214" cy="335262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30AC88B7-E588-4F61-88A7-555B713A49EF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3" name="Picture 1" descr="GeDNA(1)">
              <a:extLst>
                <a:ext uri="{FF2B5EF4-FFF2-40B4-BE49-F238E27FC236}">
                  <a16:creationId xmlns:a16="http://schemas.microsoft.com/office/drawing/2014/main" id="{E1652E70-13AB-4EC1-9167-2C8B1D2CB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4" name="Text Box 7">
              <a:extLst>
                <a:ext uri="{FF2B5EF4-FFF2-40B4-BE49-F238E27FC236}">
                  <a16:creationId xmlns:a16="http://schemas.microsoft.com/office/drawing/2014/main" id="{40F5364C-16E7-44DB-A73A-04A9A3B83772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5" name="Grafik 24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2652BF9D-8453-4522-BAD0-813D75FE7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43040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225E236-F9B8-4998-8E3D-553B3AA47B68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Venn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diagrams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31109B0-18A1-40BD-BF94-7B9EE27E9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8974" y="891851"/>
            <a:ext cx="3212068" cy="218732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F40213A-5705-4E53-B5EF-C0748927B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07375" y="3686929"/>
            <a:ext cx="3203667" cy="23316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281D20A-4099-4D1F-9EB8-E78BD016F4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61350" y="3686929"/>
            <a:ext cx="3212068" cy="2337796"/>
          </a:xfrm>
          <a:prstGeom prst="rect">
            <a:avLst/>
          </a:prstGeom>
        </p:spPr>
      </p:pic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B7835A42-2CBA-4563-B1D4-C28788151C30}"/>
              </a:ext>
            </a:extLst>
          </p:cNvPr>
          <p:cNvSpPr/>
          <p:nvPr/>
        </p:nvSpPr>
        <p:spPr>
          <a:xfrm rot="16200000">
            <a:off x="8329922" y="1884902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A26FFB35-C6DB-44FC-A363-205A5C3F1D61}"/>
              </a:ext>
            </a:extLst>
          </p:cNvPr>
          <p:cNvSpPr/>
          <p:nvPr/>
        </p:nvSpPr>
        <p:spPr>
          <a:xfrm rot="16200000">
            <a:off x="8329922" y="4718719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1ED4A05-1641-4EC1-B981-18CE9C276B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61623" y="846948"/>
            <a:ext cx="3203667" cy="2274245"/>
          </a:xfrm>
          <a:prstGeom prst="rect">
            <a:avLst/>
          </a:prstGeom>
        </p:spPr>
      </p:pic>
      <p:sp>
        <p:nvSpPr>
          <p:cNvPr id="19" name="CustomShape 8">
            <a:extLst>
              <a:ext uri="{FF2B5EF4-FFF2-40B4-BE49-F238E27FC236}">
                <a16:creationId xmlns:a16="http://schemas.microsoft.com/office/drawing/2014/main" id="{8BF5E8D2-272E-413B-AF94-EEC2A7548B3F}"/>
              </a:ext>
            </a:extLst>
          </p:cNvPr>
          <p:cNvSpPr/>
          <p:nvPr/>
        </p:nvSpPr>
        <p:spPr>
          <a:xfrm>
            <a:off x="838834" y="1174125"/>
            <a:ext cx="3548681" cy="31799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6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phylum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species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level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Remember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change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overwritten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otherwise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Additionally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results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saved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Venn_comparison_results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“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3ABD0C4-F454-4E3C-970C-A2D3599FA88D}"/>
              </a:ext>
            </a:extLst>
          </p:cNvPr>
          <p:cNvSpPr/>
          <p:nvPr/>
        </p:nvSpPr>
        <p:spPr>
          <a:xfrm>
            <a:off x="1087406" y="4556498"/>
            <a:ext cx="1076198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E84FB6F-97F5-4A1A-B9D3-D10BCBBF6AEE}"/>
              </a:ext>
            </a:extLst>
          </p:cNvPr>
          <p:cNvSpPr txBox="1"/>
          <p:nvPr/>
        </p:nvSpPr>
        <p:spPr>
          <a:xfrm>
            <a:off x="1921367" y="5348544"/>
            <a:ext cx="1134782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Venn </a:t>
            </a:r>
            <a:r>
              <a:rPr lang="de-DE" sz="1200" dirty="0" err="1"/>
              <a:t>diagram</a:t>
            </a:r>
            <a:r>
              <a:rPr lang="de-DE" sz="1200" dirty="0"/>
              <a:t> </a:t>
            </a:r>
            <a:r>
              <a:rPr lang="de-DE" sz="1200" dirty="0" err="1"/>
              <a:t>table</a:t>
            </a:r>
            <a:endParaRPr lang="de-DE" sz="12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D6A0216-BF6D-4360-917D-9A48DD36A3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9249" y="4707022"/>
            <a:ext cx="1052512" cy="58450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24EFB60-23EB-45FE-A809-7B1EABA142D4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1" name="Picture 1" descr="GeDNA(1)">
              <a:extLst>
                <a:ext uri="{FF2B5EF4-FFF2-40B4-BE49-F238E27FC236}">
                  <a16:creationId xmlns:a16="http://schemas.microsoft.com/office/drawing/2014/main" id="{FD09A4C6-1E56-4CF2-B8E7-E2E265D76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2" name="Text Box 7">
              <a:extLst>
                <a:ext uri="{FF2B5EF4-FFF2-40B4-BE49-F238E27FC236}">
                  <a16:creationId xmlns:a16="http://schemas.microsoft.com/office/drawing/2014/main" id="{A2A4A64C-EC66-4ECB-B923-6CA806CCCD9E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3" name="Grafik 22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60366A9C-93E2-460F-B37A-F3099E1BE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56759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557FF5-1B83-422A-BE9F-04EB375D7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964" y="1027747"/>
            <a:ext cx="4886566" cy="4681610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D225E236-F9B8-4998-8E3D-553B3AA47B68}"/>
              </a:ext>
            </a:extLst>
          </p:cNvPr>
          <p:cNvSpPr txBox="1"/>
          <p:nvPr/>
        </p:nvSpPr>
        <p:spPr>
          <a:xfrm>
            <a:off x="838835" y="1"/>
            <a:ext cx="5074677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Rarefaction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curve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7150663-542F-4555-838A-FFE4B564F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340" y="3587544"/>
            <a:ext cx="4294316" cy="2254875"/>
          </a:xfrm>
          <a:prstGeom prst="rect">
            <a:avLst/>
          </a:prstGeom>
        </p:spPr>
      </p:pic>
      <p:sp>
        <p:nvSpPr>
          <p:cNvPr id="12" name="CustomShape 8">
            <a:extLst>
              <a:ext uri="{FF2B5EF4-FFF2-40B4-BE49-F238E27FC236}">
                <a16:creationId xmlns:a16="http://schemas.microsoft.com/office/drawing/2014/main" id="{DA33C858-528E-4726-8109-527F1218BE47}"/>
              </a:ext>
            </a:extLst>
          </p:cNvPr>
          <p:cNvSpPr/>
          <p:nvPr/>
        </p:nvSpPr>
        <p:spPr>
          <a:xfrm>
            <a:off x="838834" y="1174125"/>
            <a:ext cx="5344651" cy="20692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Species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richness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from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results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sampling</a:t>
            </a:r>
            <a:endParaRPr lang="de-DE" sz="14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Enter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number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repetitions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choose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error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bar style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Click on Run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A27C4F4-3F87-4215-B239-A039C9040CE6}"/>
              </a:ext>
            </a:extLst>
          </p:cNvPr>
          <p:cNvSpPr/>
          <p:nvPr/>
        </p:nvSpPr>
        <p:spPr>
          <a:xfrm>
            <a:off x="8591549" y="4724401"/>
            <a:ext cx="278607" cy="2113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D08474C-214F-485E-8903-EFDE49F66C39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5" name="Picture 1" descr="GeDNA(1)">
              <a:extLst>
                <a:ext uri="{FF2B5EF4-FFF2-40B4-BE49-F238E27FC236}">
                  <a16:creationId xmlns:a16="http://schemas.microsoft.com/office/drawing/2014/main" id="{5FB7C2DE-1F30-4FEF-A591-2F13DBA88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A88012A3-8711-4CF6-BA14-44044ECC2C5D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7" name="Grafik 16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465C24F6-0D91-4544-9389-07479DA40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257775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71DF014-A350-4245-B670-E1EB3184E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118" y="1053545"/>
            <a:ext cx="4935516" cy="4750909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DD98C224-6208-4C6E-9BD7-F06F01BCDEF9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Read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proportions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F30E84C4-D448-40B4-86DE-74192A67A466}"/>
              </a:ext>
            </a:extLst>
          </p:cNvPr>
          <p:cNvSpPr/>
          <p:nvPr/>
        </p:nvSpPr>
        <p:spPr>
          <a:xfrm>
            <a:off x="838834" y="1174125"/>
            <a:ext cx="5344651" cy="46278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Check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taxonomic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level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calculate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proportions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(i.e.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family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Adjust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size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size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(i.e. 5,5,4)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Click on Run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Here,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often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useful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check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preview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until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you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happy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visualization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Save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86FE3EA-810E-4F1B-A7D0-7E2D76F7D174}"/>
              </a:ext>
            </a:extLst>
          </p:cNvPr>
          <p:cNvSpPr/>
          <p:nvPr/>
        </p:nvSpPr>
        <p:spPr>
          <a:xfrm>
            <a:off x="8036717" y="3424238"/>
            <a:ext cx="278607" cy="2113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FECCD48-55AC-4084-95A6-0638FA13567B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5" name="Picture 1" descr="GeDNA(1)">
              <a:extLst>
                <a:ext uri="{FF2B5EF4-FFF2-40B4-BE49-F238E27FC236}">
                  <a16:creationId xmlns:a16="http://schemas.microsoft.com/office/drawing/2014/main" id="{5F7A3062-8AD5-42B9-93FD-118F34343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5387438E-732C-4FA6-A373-BA4B838D21B8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7" name="Grafik 16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A55AC198-94A3-4F0D-AEAA-EB0120806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460599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D98C224-6208-4C6E-9BD7-F06F01BCDEF9}"/>
              </a:ext>
            </a:extLst>
          </p:cNvPr>
          <p:cNvSpPr txBox="1"/>
          <p:nvPr/>
        </p:nvSpPr>
        <p:spPr>
          <a:xfrm>
            <a:off x="838835" y="1"/>
            <a:ext cx="336740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Read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proportions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8F0177B-E861-441A-AAC7-774C10FB1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3098" y="972339"/>
            <a:ext cx="5751095" cy="479435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64CB2E5-6C59-46A4-BCBF-075A7D2016C8}"/>
              </a:ext>
            </a:extLst>
          </p:cNvPr>
          <p:cNvSpPr txBox="1"/>
          <p:nvPr/>
        </p:nvSpPr>
        <p:spPr>
          <a:xfrm>
            <a:off x="1267409" y="3275111"/>
            <a:ext cx="1657696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Unidentified</a:t>
            </a:r>
            <a:r>
              <a:rPr lang="de-DE" sz="1400" dirty="0"/>
              <a:t> OTUs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1E498F1-6887-4262-96AA-85A913D6BA0E}"/>
              </a:ext>
            </a:extLst>
          </p:cNvPr>
          <p:cNvSpPr/>
          <p:nvPr/>
        </p:nvSpPr>
        <p:spPr>
          <a:xfrm>
            <a:off x="4287747" y="3497579"/>
            <a:ext cx="180975" cy="928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0EB0CADC-E574-45EB-9096-3D915D0AAE0E}"/>
              </a:ext>
            </a:extLst>
          </p:cNvPr>
          <p:cNvCxnSpPr>
            <a:cxnSpLocks/>
            <a:stCxn id="14" idx="3"/>
            <a:endCxn id="15" idx="2"/>
          </p:cNvCxnSpPr>
          <p:nvPr/>
        </p:nvCxnSpPr>
        <p:spPr>
          <a:xfrm>
            <a:off x="2925105" y="3429000"/>
            <a:ext cx="1362642" cy="115014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B3CBF8FF-88C9-4CF2-A9D6-95B456903E46}"/>
              </a:ext>
            </a:extLst>
          </p:cNvPr>
          <p:cNvSpPr txBox="1"/>
          <p:nvPr/>
        </p:nvSpPr>
        <p:spPr>
          <a:xfrm>
            <a:off x="8500618" y="744525"/>
            <a:ext cx="1481282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Adjusted</a:t>
            </a:r>
            <a:r>
              <a:rPr lang="de-DE" sz="1400" dirty="0"/>
              <a:t> </a:t>
            </a:r>
            <a:r>
              <a:rPr lang="de-DE" sz="1400" dirty="0" err="1"/>
              <a:t>plot</a:t>
            </a:r>
            <a:endParaRPr lang="de-DE" sz="14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99E1B00-B28D-4323-8229-6E5D1EBC98C0}"/>
              </a:ext>
            </a:extLst>
          </p:cNvPr>
          <p:cNvSpPr txBox="1"/>
          <p:nvPr/>
        </p:nvSpPr>
        <p:spPr>
          <a:xfrm>
            <a:off x="8880475" y="4772437"/>
            <a:ext cx="1945414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Colors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alternating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better</a:t>
            </a:r>
            <a:r>
              <a:rPr lang="de-DE" sz="1400" dirty="0"/>
              <a:t> </a:t>
            </a:r>
            <a:r>
              <a:rPr lang="de-DE" sz="1400" dirty="0" err="1"/>
              <a:t>distinction</a:t>
            </a:r>
            <a:endParaRPr lang="de-DE" sz="1400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66EB78BC-E3B7-472C-A555-0398AD2331FE}"/>
              </a:ext>
            </a:extLst>
          </p:cNvPr>
          <p:cNvSpPr/>
          <p:nvPr/>
        </p:nvSpPr>
        <p:spPr>
          <a:xfrm>
            <a:off x="7956477" y="4926326"/>
            <a:ext cx="196923" cy="194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18CD225-41F2-45A3-BB6F-E4B2ADD5902A}"/>
              </a:ext>
            </a:extLst>
          </p:cNvPr>
          <p:cNvCxnSpPr>
            <a:cxnSpLocks/>
            <a:stCxn id="17" idx="1"/>
            <a:endCxn id="18" idx="6"/>
          </p:cNvCxnSpPr>
          <p:nvPr/>
        </p:nvCxnSpPr>
        <p:spPr>
          <a:xfrm flipH="1" flipV="1">
            <a:off x="8153400" y="5023801"/>
            <a:ext cx="727075" cy="10246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672D59B3-D4C9-458B-8C8E-F3D61BF65D4F}"/>
              </a:ext>
            </a:extLst>
          </p:cNvPr>
          <p:cNvSpPr txBox="1"/>
          <p:nvPr/>
        </p:nvSpPr>
        <p:spPr>
          <a:xfrm>
            <a:off x="2034539" y="5305099"/>
            <a:ext cx="1781133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Scatter</a:t>
            </a:r>
            <a:r>
              <a:rPr lang="de-DE" sz="1400" dirty="0"/>
              <a:t> </a:t>
            </a:r>
            <a:r>
              <a:rPr lang="de-DE" sz="1400" dirty="0" err="1"/>
              <a:t>sizes</a:t>
            </a:r>
            <a:r>
              <a:rPr lang="de-DE" sz="1400" dirty="0"/>
              <a:t> </a:t>
            </a:r>
            <a:r>
              <a:rPr lang="de-DE" sz="1400" dirty="0" err="1"/>
              <a:t>reflect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read</a:t>
            </a:r>
            <a:r>
              <a:rPr lang="de-DE" sz="1400" dirty="0"/>
              <a:t> </a:t>
            </a:r>
            <a:r>
              <a:rPr lang="de-DE" sz="1400" dirty="0" err="1"/>
              <a:t>proportions</a:t>
            </a:r>
            <a:endParaRPr lang="de-DE" sz="1400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F8D32F4-199A-476A-B36A-D61DEA094135}"/>
              </a:ext>
            </a:extLst>
          </p:cNvPr>
          <p:cNvSpPr/>
          <p:nvPr/>
        </p:nvSpPr>
        <p:spPr>
          <a:xfrm>
            <a:off x="5395996" y="5000625"/>
            <a:ext cx="145172" cy="1206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958BE3AB-B0D5-45FC-90F7-F4BA2C2D3486}"/>
              </a:ext>
            </a:extLst>
          </p:cNvPr>
          <p:cNvCxnSpPr>
            <a:cxnSpLocks/>
            <a:stCxn id="26" idx="3"/>
            <a:endCxn id="27" idx="2"/>
          </p:cNvCxnSpPr>
          <p:nvPr/>
        </p:nvCxnSpPr>
        <p:spPr>
          <a:xfrm flipV="1">
            <a:off x="3815672" y="5060950"/>
            <a:ext cx="1580324" cy="50575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09109FDC-5F2B-4A11-B0C5-3EEF81FD47B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956477" y="898414"/>
            <a:ext cx="544141" cy="641628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117F6880-942D-400C-8802-EF5C62DB73DD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45" name="Picture 1" descr="GeDNA(1)">
              <a:extLst>
                <a:ext uri="{FF2B5EF4-FFF2-40B4-BE49-F238E27FC236}">
                  <a16:creationId xmlns:a16="http://schemas.microsoft.com/office/drawing/2014/main" id="{35DDBF0F-6A28-4378-89AB-306E80EF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46" name="Text Box 7">
              <a:extLst>
                <a:ext uri="{FF2B5EF4-FFF2-40B4-BE49-F238E27FC236}">
                  <a16:creationId xmlns:a16="http://schemas.microsoft.com/office/drawing/2014/main" id="{B31CA310-5609-476B-869F-922F8C4C8100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47" name="Grafik 46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233E6FAD-7C94-4709-A589-6BC7CC9EC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682725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2042D2-86A2-4A24-897A-C26A56CA2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3" y="1098995"/>
            <a:ext cx="4822947" cy="4660010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4EF4A288-317E-4587-9F71-67E35E48018E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Metadata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41C3BEE2-F530-4DA3-A096-DDC9D86471DC}"/>
              </a:ext>
            </a:extLst>
          </p:cNvPr>
          <p:cNvSpPr/>
          <p:nvPr/>
        </p:nvSpPr>
        <p:spPr>
          <a:xfrm>
            <a:off x="838834" y="1174125"/>
            <a:ext cx="5257165" cy="46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Creating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metadata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Go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„Processing #2“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</a:t>
            </a:r>
            <a:endParaRPr lang="de-DE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more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information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on 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How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does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work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?“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currently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active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on Run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You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don‘t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have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seperately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when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tools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require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automatically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. So do not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change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ready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adjusted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65C261C-C3FF-41AC-9F9A-19F3E0501ED1}"/>
              </a:ext>
            </a:extLst>
          </p:cNvPr>
          <p:cNvSpPr/>
          <p:nvPr/>
        </p:nvSpPr>
        <p:spPr>
          <a:xfrm>
            <a:off x="7994798" y="4734627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C8AE428-CFE2-4298-8880-4F8D8377F4EF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4" name="Picture 1" descr="GeDNA(1)">
              <a:extLst>
                <a:ext uri="{FF2B5EF4-FFF2-40B4-BE49-F238E27FC236}">
                  <a16:creationId xmlns:a16="http://schemas.microsoft.com/office/drawing/2014/main" id="{B4FC831B-5870-4171-B4E4-40CCAB10D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490055C2-AAE9-422C-8D6B-F8F5D47B228F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6" name="Grafik 1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EFCECF12-BF19-4272-9735-CECC0426F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283751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2067EEBF-AAA3-41A1-B0E4-2D43DC1D8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947" y="4083358"/>
            <a:ext cx="3232056" cy="1957442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4EF4A288-317E-4587-9F71-67E35E48018E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Metadata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41C3BEE2-F530-4DA3-A096-DDC9D86471DC}"/>
              </a:ext>
            </a:extLst>
          </p:cNvPr>
          <p:cNvSpPr/>
          <p:nvPr/>
        </p:nvSpPr>
        <p:spPr>
          <a:xfrm>
            <a:off x="838834" y="1174125"/>
            <a:ext cx="10623250" cy="46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Adjusting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metadata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Open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e.g. Excel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first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column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holds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sample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Never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change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must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equivalent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respective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You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can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re-arrange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order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better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sorting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can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hold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columns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(=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user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defines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standard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information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collected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sample 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(„_“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separator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accordingly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delete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not-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required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columns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52B8E6A-74B5-43A6-9F58-C17471FF24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28"/>
          <a:stretch/>
        </p:blipFill>
        <p:spPr>
          <a:xfrm>
            <a:off x="1499804" y="4081323"/>
            <a:ext cx="4826110" cy="1959477"/>
          </a:xfrm>
          <a:prstGeom prst="rect">
            <a:avLst/>
          </a:prstGeom>
        </p:spPr>
      </p:pic>
      <p:sp>
        <p:nvSpPr>
          <p:cNvPr id="14" name="Pfeil: nach unten 13">
            <a:extLst>
              <a:ext uri="{FF2B5EF4-FFF2-40B4-BE49-F238E27FC236}">
                <a16:creationId xmlns:a16="http://schemas.microsoft.com/office/drawing/2014/main" id="{B73C1ACD-5AC1-41E2-AF9B-E5A10B2C207E}"/>
              </a:ext>
            </a:extLst>
          </p:cNvPr>
          <p:cNvSpPr/>
          <p:nvPr/>
        </p:nvSpPr>
        <p:spPr>
          <a:xfrm rot="16200000">
            <a:off x="6753520" y="4936913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EC172E6-D4D4-4CB7-904E-38F427C650F3}"/>
              </a:ext>
            </a:extLst>
          </p:cNvPr>
          <p:cNvSpPr txBox="1"/>
          <p:nvPr/>
        </p:nvSpPr>
        <p:spPr>
          <a:xfrm>
            <a:off x="9839593" y="3426215"/>
            <a:ext cx="2058864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Name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metadata</a:t>
            </a:r>
            <a:endParaRPr lang="de-DE" sz="1400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7B6052C-826F-4811-AD9B-3B9864F27A33}"/>
              </a:ext>
            </a:extLst>
          </p:cNvPr>
          <p:cNvSpPr/>
          <p:nvPr/>
        </p:nvSpPr>
        <p:spPr>
          <a:xfrm>
            <a:off x="9272057" y="4059117"/>
            <a:ext cx="656436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7A9873C-4C69-478F-A064-19714A64E05B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9600275" y="3733992"/>
            <a:ext cx="1268750" cy="325125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4928534-F9D6-42AD-B2F7-4C212CA06440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9" name="Picture 1" descr="GeDNA(1)">
              <a:extLst>
                <a:ext uri="{FF2B5EF4-FFF2-40B4-BE49-F238E27FC236}">
                  <a16:creationId xmlns:a16="http://schemas.microsoft.com/office/drawing/2014/main" id="{4A8943BD-74CC-4275-A066-60FCD31CA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1" name="Text Box 7">
              <a:extLst>
                <a:ext uri="{FF2B5EF4-FFF2-40B4-BE49-F238E27FC236}">
                  <a16:creationId xmlns:a16="http://schemas.microsoft.com/office/drawing/2014/main" id="{DBA27D05-55DD-4E71-B234-3028A5872FD3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2" name="Grafik 21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80B57CFA-D66C-4730-952F-537ABDA61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44724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71DF014-A350-4245-B670-E1EB3184E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118" y="1053545"/>
            <a:ext cx="4935516" cy="4750909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DD98C224-6208-4C6E-9BD7-F06F01BCDEF9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Site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occupancy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9D371059-2F9C-4168-BE2C-208B776D7B1D}"/>
              </a:ext>
            </a:extLst>
          </p:cNvPr>
          <p:cNvSpPr/>
          <p:nvPr/>
        </p:nvSpPr>
        <p:spPr>
          <a:xfrm>
            <a:off x="838835" y="1174125"/>
            <a:ext cx="5361440" cy="46278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Remember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: This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has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according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window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pop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up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additional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information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case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choose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Location_ID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“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„Order“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taxonomic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level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occupancy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calculated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last (!)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shown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all (!)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saved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C9B1A50-82B3-48DE-995A-96AE71CE8E82}"/>
              </a:ext>
            </a:extLst>
          </p:cNvPr>
          <p:cNvSpPr/>
          <p:nvPr/>
        </p:nvSpPr>
        <p:spPr>
          <a:xfrm>
            <a:off x="7991623" y="4099627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86755C-DB72-4F23-871E-1F74F3E01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925" y="4360799"/>
            <a:ext cx="2703999" cy="1692008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0E08AB3-AF09-456F-B6D4-D97DB9B57127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4" name="Picture 1" descr="GeDNA(1)">
              <a:extLst>
                <a:ext uri="{FF2B5EF4-FFF2-40B4-BE49-F238E27FC236}">
                  <a16:creationId xmlns:a16="http://schemas.microsoft.com/office/drawing/2014/main" id="{C232EE0E-C5ED-423D-A64B-0E6F47297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3B2FB722-311C-429A-9CFC-9DF804DB696B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6" name="Grafik 1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FD03FDF2-BE82-41C9-95C3-F53676CFD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325176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D98C224-6208-4C6E-9BD7-F06F01BCDEF9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Site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occupancy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9D371059-2F9C-4168-BE2C-208B776D7B1D}"/>
              </a:ext>
            </a:extLst>
          </p:cNvPr>
          <p:cNvSpPr/>
          <p:nvPr/>
        </p:nvSpPr>
        <p:spPr>
          <a:xfrm>
            <a:off x="838835" y="1174125"/>
            <a:ext cx="5361440" cy="27317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Each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here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: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sampling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 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saved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 individual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 x-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axis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shows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occupancy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ranging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0 (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present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none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1 (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present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in all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Note: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despite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tool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not limited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calculate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occupancy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sampling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but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rather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occupancy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any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given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metadata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1F87CC0-8304-4C61-A973-9BBDAAE4E708}"/>
              </a:ext>
            </a:extLst>
          </p:cNvPr>
          <p:cNvGrpSpPr/>
          <p:nvPr/>
        </p:nvGrpSpPr>
        <p:grpSpPr>
          <a:xfrm>
            <a:off x="3696318" y="4679396"/>
            <a:ext cx="1076198" cy="857730"/>
            <a:chOff x="6094993" y="2941245"/>
            <a:chExt cx="1076198" cy="857730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6CB49320-E37B-47D2-B73F-A1B672C83087}"/>
                </a:ext>
              </a:extLst>
            </p:cNvPr>
            <p:cNvSpPr/>
            <p:nvPr/>
          </p:nvSpPr>
          <p:spPr>
            <a:xfrm>
              <a:off x="6094993" y="2941245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C1C19EC7-9940-4CFF-A46B-2D5A50838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35936" y="3084667"/>
              <a:ext cx="594312" cy="583995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07B32D81-7603-4D71-B9A4-9BD9B58379BB}"/>
              </a:ext>
            </a:extLst>
          </p:cNvPr>
          <p:cNvGrpSpPr/>
          <p:nvPr/>
        </p:nvGrpSpPr>
        <p:grpSpPr>
          <a:xfrm>
            <a:off x="6411352" y="4679396"/>
            <a:ext cx="1076198" cy="857730"/>
            <a:chOff x="1542542" y="2630299"/>
            <a:chExt cx="1076198" cy="857730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0C0EB51-3AF2-4E4D-8705-028EE50B8625}"/>
                </a:ext>
              </a:extLst>
            </p:cNvPr>
            <p:cNvSpPr/>
            <p:nvPr/>
          </p:nvSpPr>
          <p:spPr>
            <a:xfrm>
              <a:off x="1542542" y="2630299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FFEA77DC-D380-4171-9D8D-DEB078C7B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32842" y="2767166"/>
              <a:ext cx="895598" cy="583996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BF496A8-C5BE-49E8-98C0-3D3FEBF2601E}"/>
              </a:ext>
            </a:extLst>
          </p:cNvPr>
          <p:cNvGrpSpPr/>
          <p:nvPr/>
        </p:nvGrpSpPr>
        <p:grpSpPr>
          <a:xfrm>
            <a:off x="5053835" y="4679396"/>
            <a:ext cx="1076198" cy="857730"/>
            <a:chOff x="3915513" y="2957287"/>
            <a:chExt cx="1076198" cy="857730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B72C8D3-EC3E-443E-81FB-A35A4DB660B8}"/>
                </a:ext>
              </a:extLst>
            </p:cNvPr>
            <p:cNvSpPr/>
            <p:nvPr/>
          </p:nvSpPr>
          <p:spPr>
            <a:xfrm>
              <a:off x="3915513" y="2957287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F14A0377-FEE9-4B66-A8DB-E64065195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0024" y="3094154"/>
              <a:ext cx="656221" cy="583996"/>
            </a:xfrm>
            <a:prstGeom prst="rect">
              <a:avLst/>
            </a:prstGeom>
          </p:spPr>
        </p:pic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EFB7F732-D8F9-48A2-A342-AE2A11727535}"/>
              </a:ext>
            </a:extLst>
          </p:cNvPr>
          <p:cNvGrpSpPr/>
          <p:nvPr/>
        </p:nvGrpSpPr>
        <p:grpSpPr>
          <a:xfrm>
            <a:off x="2389973" y="4666011"/>
            <a:ext cx="1076198" cy="857730"/>
            <a:chOff x="3091054" y="4743573"/>
            <a:chExt cx="1076198" cy="857730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8CCFFAD4-984B-4B33-9435-07E8DC7A0C3C}"/>
                </a:ext>
              </a:extLst>
            </p:cNvPr>
            <p:cNvSpPr/>
            <p:nvPr/>
          </p:nvSpPr>
          <p:spPr>
            <a:xfrm>
              <a:off x="3091054" y="4743573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558167C-8739-41C5-90C6-84DE9A529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21201" y="4876800"/>
              <a:ext cx="594312" cy="583995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D67FF48-588F-46B6-9C22-F8B2FD918BD4}"/>
              </a:ext>
            </a:extLst>
          </p:cNvPr>
          <p:cNvGrpSpPr/>
          <p:nvPr/>
        </p:nvGrpSpPr>
        <p:grpSpPr>
          <a:xfrm>
            <a:off x="1081087" y="4663098"/>
            <a:ext cx="1076198" cy="857730"/>
            <a:chOff x="5818682" y="4603065"/>
            <a:chExt cx="1076198" cy="857730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90793D6-AE99-47FE-86A7-47DCA26D14E1}"/>
                </a:ext>
              </a:extLst>
            </p:cNvPr>
            <p:cNvSpPr/>
            <p:nvPr/>
          </p:nvSpPr>
          <p:spPr>
            <a:xfrm>
              <a:off x="5818682" y="4603065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C0115D7D-DC5D-4A78-B416-C040F8465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51370" y="4743573"/>
              <a:ext cx="610822" cy="583995"/>
            </a:xfrm>
            <a:prstGeom prst="rect">
              <a:avLst/>
            </a:prstGeom>
          </p:spPr>
        </p:pic>
      </p:grpSp>
      <p:pic>
        <p:nvPicPr>
          <p:cNvPr id="31" name="Grafik 30">
            <a:extLst>
              <a:ext uri="{FF2B5EF4-FFF2-40B4-BE49-F238E27FC236}">
                <a16:creationId xmlns:a16="http://schemas.microsoft.com/office/drawing/2014/main" id="{D89C3F97-E1E4-4303-9DAD-11003534C8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53605" y="493654"/>
            <a:ext cx="2765982" cy="1499777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562641EC-036D-4F66-9B82-8B418B8D44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53605" y="2130298"/>
            <a:ext cx="2765982" cy="1499777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82ECA450-82F2-4CB0-93F0-44024171E1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52981" y="493654"/>
            <a:ext cx="2765982" cy="1499777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E6B28FEE-AB1C-49C6-8F8A-3BDA0295100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252981" y="2130756"/>
            <a:ext cx="2765982" cy="1499777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542EA5EE-002D-40A4-A16F-AB814DAA75C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252981" y="3766942"/>
            <a:ext cx="2765982" cy="1499777"/>
          </a:xfrm>
          <a:prstGeom prst="rect">
            <a:avLst/>
          </a:prstGeom>
        </p:spPr>
      </p:pic>
      <p:sp>
        <p:nvSpPr>
          <p:cNvPr id="40" name="Pfeil: nach unten 39">
            <a:extLst>
              <a:ext uri="{FF2B5EF4-FFF2-40B4-BE49-F238E27FC236}">
                <a16:creationId xmlns:a16="http://schemas.microsoft.com/office/drawing/2014/main" id="{18790347-D955-43C5-A50E-805F5D45B4FB}"/>
              </a:ext>
            </a:extLst>
          </p:cNvPr>
          <p:cNvSpPr/>
          <p:nvPr/>
        </p:nvSpPr>
        <p:spPr>
          <a:xfrm rot="13726830">
            <a:off x="7820958" y="4225894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55398CC2-5190-4D67-B997-2C99CD72E077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37" name="Picture 1" descr="GeDNA(1)">
              <a:extLst>
                <a:ext uri="{FF2B5EF4-FFF2-40B4-BE49-F238E27FC236}">
                  <a16:creationId xmlns:a16="http://schemas.microsoft.com/office/drawing/2014/main" id="{B38E328E-F23C-484A-B409-7A231ED31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38" name="Text Box 7">
              <a:extLst>
                <a:ext uri="{FF2B5EF4-FFF2-40B4-BE49-F238E27FC236}">
                  <a16:creationId xmlns:a16="http://schemas.microsoft.com/office/drawing/2014/main" id="{C410CD21-A4E6-4139-B1CA-4523A453D4CB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39" name="Grafik 38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E507E0CC-92A9-419B-A37D-AB74331B3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912553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71DF014-A350-4245-B670-E1EB3184E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118" y="1053545"/>
            <a:ext cx="4935516" cy="4750909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DD98C224-6208-4C6E-9BD7-F06F01BCDEF9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Krona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charts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1A21082C-41C9-435E-9988-73D316740C94}"/>
              </a:ext>
            </a:extLst>
          </p:cNvPr>
          <p:cNvSpPr/>
          <p:nvPr/>
        </p:nvSpPr>
        <p:spPr>
          <a:xfrm>
            <a:off x="838834" y="1174125"/>
            <a:ext cx="4873049" cy="46278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Note: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Krona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tools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currently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not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available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Windows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Click on Run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Krona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chart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saved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html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file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illustrated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proportions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relative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abundances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Open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file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any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Browser (e.g. Chrome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Firefox)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interactive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chart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allows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user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zoom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specific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taxonomic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level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514E17C-0AD5-435B-8C9E-07E7B34F0B84}"/>
              </a:ext>
            </a:extLst>
          </p:cNvPr>
          <p:cNvSpPr/>
          <p:nvPr/>
        </p:nvSpPr>
        <p:spPr>
          <a:xfrm>
            <a:off x="7994798" y="4775902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AD59E2E-9AF5-460E-A154-709CBF8E48A0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4" name="Picture 1" descr="GeDNA(1)">
              <a:extLst>
                <a:ext uri="{FF2B5EF4-FFF2-40B4-BE49-F238E27FC236}">
                  <a16:creationId xmlns:a16="http://schemas.microsoft.com/office/drawing/2014/main" id="{308323A8-7738-4DDF-8819-793C2B616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4F334895-A277-4546-9DBD-B487580F1589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6" name="Grafik 1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ABE0CB99-0EE6-47D7-B079-1E4498B95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113609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7" name="TextShape 1">
            <a:extLst>
              <a:ext uri="{FF2B5EF4-FFF2-40B4-BE49-F238E27FC236}">
                <a16:creationId xmlns:a16="http://schemas.microsoft.com/office/drawing/2014/main" id="{82157EC9-86B1-4523-9A45-423446F71392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Getting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started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with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TTT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7" name="CustomShape 8">
            <a:extLst>
              <a:ext uri="{FF2B5EF4-FFF2-40B4-BE49-F238E27FC236}">
                <a16:creationId xmlns:a16="http://schemas.microsoft.com/office/drawing/2014/main" id="{721E2B3D-9727-482D-B547-6D2D04E33E8A}"/>
              </a:ext>
            </a:extLst>
          </p:cNvPr>
          <p:cNvSpPr/>
          <p:nvPr/>
        </p:nvSpPr>
        <p:spPr>
          <a:xfrm>
            <a:off x="838835" y="1150725"/>
            <a:ext cx="4767881" cy="487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</a:pP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Download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TaXonTableTools</a:t>
            </a:r>
            <a:r>
              <a:rPr lang="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de-DE" sz="1400" dirty="0">
                <a:hlinkClick r:id="rId3"/>
              </a:rPr>
              <a:t>https://github.com/thm93/TaxonTableTools</a:t>
            </a:r>
            <a:endParaRPr lang="de-DE" sz="1400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endParaRPr lang="de-DE" sz="1400" dirty="0"/>
          </a:p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</a:pP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Installation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short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guide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manual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more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details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  <a:r>
              <a:rPr lang="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Unzip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TaXonTableTools_versionX.X.zip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Open a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console</a:t>
            </a:r>
            <a:endParaRPr lang="de-DE" altLang="en-US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Change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TTT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folder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unzipped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previously</a:t>
            </a:r>
            <a:endParaRPr lang="de-DE" altLang="en-US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de-DE" altLang="en-US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$ cd </a:t>
            </a:r>
            <a:r>
              <a:rPr lang="de-DE" altLang="en-US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TaXonTableTools_versionX.X</a:t>
            </a:r>
            <a:endParaRPr lang="de-DE" altLang="en-US" sz="1400" i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Install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dependencies</a:t>
            </a:r>
            <a:endParaRPr lang="de-DE" altLang="en-US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de-DE" altLang="en-US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$ python3.6 –m </a:t>
            </a:r>
            <a:r>
              <a:rPr lang="de-DE" altLang="en-US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pip</a:t>
            </a:r>
            <a:r>
              <a:rPr lang="de-DE" altLang="en-US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install</a:t>
            </a:r>
            <a:r>
              <a:rPr lang="de-DE" altLang="en-US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-r </a:t>
            </a:r>
            <a:r>
              <a:rPr lang="de-DE" altLang="en-US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basic.deps</a:t>
            </a:r>
            <a:r>
              <a:rPr lang="de-DE" altLang="en-US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de-DE" altLang="en-US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$ python3.6 –m </a:t>
            </a:r>
            <a:r>
              <a:rPr lang="de-DE" altLang="en-US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pip</a:t>
            </a:r>
            <a:r>
              <a:rPr lang="de-DE" altLang="en-US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install</a:t>
            </a:r>
            <a:r>
              <a:rPr lang="de-DE" altLang="en-US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–r </a:t>
            </a:r>
            <a:r>
              <a:rPr lang="de-DE" altLang="en-US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addons.deps</a:t>
            </a:r>
            <a:endParaRPr lang="de-DE" altLang="en-US" sz="1400" i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Start TTT</a:t>
            </a:r>
          </a:p>
          <a:p>
            <a:pPr lvl="1">
              <a:lnSpc>
                <a:spcPct val="150000"/>
              </a:lnSpc>
            </a:pPr>
            <a:r>
              <a:rPr lang="de-DE" altLang="en-US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$ python3.6 TaXonTableTools.py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endParaRPr lang="" altLang="en-US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496C819F-9EFD-428C-8FA3-3BE76328CE7B}"/>
              </a:ext>
            </a:extLst>
          </p:cNvPr>
          <p:cNvGrpSpPr/>
          <p:nvPr/>
        </p:nvGrpSpPr>
        <p:grpSpPr>
          <a:xfrm>
            <a:off x="6165337" y="2985446"/>
            <a:ext cx="5727106" cy="1224360"/>
            <a:chOff x="5746927" y="1368411"/>
            <a:chExt cx="5727106" cy="1224360"/>
          </a:xfrm>
        </p:grpSpPr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0359DC08-DB7B-420C-BDC7-83486763751D}"/>
                </a:ext>
              </a:extLst>
            </p:cNvPr>
            <p:cNvSpPr/>
            <p:nvPr/>
          </p:nvSpPr>
          <p:spPr>
            <a:xfrm>
              <a:off x="5746927" y="1368411"/>
              <a:ext cx="5727106" cy="12243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B4272CD0-5068-4F89-B408-7FD491EA9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11516" y="1622162"/>
              <a:ext cx="5441014" cy="811337"/>
            </a:xfrm>
            <a:prstGeom prst="rect">
              <a:avLst/>
            </a:prstGeom>
          </p:spPr>
        </p:pic>
      </p:grpSp>
      <p:pic>
        <p:nvPicPr>
          <p:cNvPr id="45" name="Grafik 44" descr="Ein Bild, das Fenster enthält.&#10;&#10;Automatisch generierte Beschreibung">
            <a:extLst>
              <a:ext uri="{FF2B5EF4-FFF2-40B4-BE49-F238E27FC236}">
                <a16:creationId xmlns:a16="http://schemas.microsoft.com/office/drawing/2014/main" id="{7CB0EA62-B429-4760-9BC0-7C1AEA346F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448" y="1768551"/>
            <a:ext cx="1143995" cy="1143995"/>
          </a:xfrm>
          <a:prstGeom prst="rect">
            <a:avLst/>
          </a:prstGeom>
        </p:spPr>
      </p:pic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2EBF106-44B2-495E-A245-623EF2784439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53" name="Picture 1" descr="GeDNA(1)">
              <a:extLst>
                <a:ext uri="{FF2B5EF4-FFF2-40B4-BE49-F238E27FC236}">
                  <a16:creationId xmlns:a16="http://schemas.microsoft.com/office/drawing/2014/main" id="{1F4414EF-1F53-426F-BF61-2EB2744AF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54" name="Text Box 7">
              <a:extLst>
                <a:ext uri="{FF2B5EF4-FFF2-40B4-BE49-F238E27FC236}">
                  <a16:creationId xmlns:a16="http://schemas.microsoft.com/office/drawing/2014/main" id="{48C3CE5F-7C46-43EE-AA7A-F805B99C860E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55" name="Grafik 54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2A3C55C2-CFFE-4AA3-9718-14B28902F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74172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EE6E8FE-BC76-4AE3-A40E-FD172BD3A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03" y="973167"/>
            <a:ext cx="9821144" cy="5164293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D98C224-6208-4C6E-9BD7-F06F01BCDEF9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Krona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charts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57E6F20-CDC5-490B-A82C-3DCFB03277F4}"/>
              </a:ext>
            </a:extLst>
          </p:cNvPr>
          <p:cNvSpPr txBox="1"/>
          <p:nvPr/>
        </p:nvSpPr>
        <p:spPr>
          <a:xfrm>
            <a:off x="750404" y="2507233"/>
            <a:ext cx="1414946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Save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Krona</a:t>
            </a:r>
            <a:r>
              <a:rPr lang="de-DE" sz="1400" dirty="0"/>
              <a:t> </a:t>
            </a:r>
            <a:r>
              <a:rPr lang="de-DE" sz="1400" dirty="0" err="1"/>
              <a:t>chart</a:t>
            </a:r>
            <a:r>
              <a:rPr lang="de-DE" sz="1400" dirty="0"/>
              <a:t>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svg</a:t>
            </a:r>
            <a:endParaRPr lang="de-DE" sz="1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0AFE21D-2FDE-4EF1-8545-73B23602CF82}"/>
              </a:ext>
            </a:extLst>
          </p:cNvPr>
          <p:cNvSpPr/>
          <p:nvPr/>
        </p:nvSpPr>
        <p:spPr>
          <a:xfrm>
            <a:off x="814592" y="1638300"/>
            <a:ext cx="560183" cy="1914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64158C7-E9F9-49B2-BB68-C285C2590D1D}"/>
              </a:ext>
            </a:extLst>
          </p:cNvPr>
          <p:cNvCxnSpPr>
            <a:cxnSpLocks/>
            <a:stCxn id="12" idx="0"/>
            <a:endCxn id="13" idx="5"/>
          </p:cNvCxnSpPr>
          <p:nvPr/>
        </p:nvCxnSpPr>
        <p:spPr>
          <a:xfrm flipH="1" flipV="1">
            <a:off x="1292738" y="1801726"/>
            <a:ext cx="165139" cy="705507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7AD45629-A09D-4CBE-B939-2E559B1D7BAD}"/>
              </a:ext>
            </a:extLst>
          </p:cNvPr>
          <p:cNvSpPr txBox="1"/>
          <p:nvPr/>
        </p:nvSpPr>
        <p:spPr>
          <a:xfrm>
            <a:off x="8763436" y="3470943"/>
            <a:ext cx="1840396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Interactive </a:t>
            </a:r>
            <a:r>
              <a:rPr lang="de-DE" sz="1400" dirty="0" err="1"/>
              <a:t>pie</a:t>
            </a:r>
            <a:r>
              <a:rPr lang="de-DE" sz="1400" dirty="0"/>
              <a:t> </a:t>
            </a:r>
            <a:r>
              <a:rPr lang="de-DE" sz="1400" dirty="0" err="1"/>
              <a:t>chart</a:t>
            </a:r>
            <a:endParaRPr lang="de-DE" sz="1400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73A418E1-DEA7-4E6B-AA81-3CBD288FA932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7218948" y="3624832"/>
            <a:ext cx="1544488" cy="107721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BCD72C0-6BE8-4E04-9DF0-D1C130E6E227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6" name="Picture 1" descr="GeDNA(1)">
              <a:extLst>
                <a:ext uri="{FF2B5EF4-FFF2-40B4-BE49-F238E27FC236}">
                  <a16:creationId xmlns:a16="http://schemas.microsoft.com/office/drawing/2014/main" id="{CFA76DD8-2A36-4E6F-B1F7-B557E0F29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7" name="Text Box 7">
              <a:extLst>
                <a:ext uri="{FF2B5EF4-FFF2-40B4-BE49-F238E27FC236}">
                  <a16:creationId xmlns:a16="http://schemas.microsoft.com/office/drawing/2014/main" id="{28E1D3D4-DD4E-4ACF-BD6F-708678843BF7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8" name="Grafik 17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E6844FDF-77FE-4218-BA78-979EDE199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003183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67FC237-53E8-4D00-8F6B-ED35045B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72" y="1150725"/>
            <a:ext cx="4669250" cy="4556023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5632F48A-5698-4172-BDDF-F662BBC5C421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n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list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BFD764B4-4F1C-4F12-A303-037CC5ABADCE}"/>
              </a:ext>
            </a:extLst>
          </p:cNvPr>
          <p:cNvSpPr/>
          <p:nvPr/>
        </p:nvSpPr>
        <p:spPr>
          <a:xfrm>
            <a:off x="838834" y="1174125"/>
            <a:ext cx="4873049" cy="46278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Enter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output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file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Choose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language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Leave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GBIF link check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mark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requires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acitve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internet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connection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species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-level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identified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OTUs, a link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respective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GBIF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Enter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additional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information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needed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can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also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left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blank)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Click on Run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F426694-A986-4432-8EC2-E52845AC118A}"/>
              </a:ext>
            </a:extLst>
          </p:cNvPr>
          <p:cNvSpPr/>
          <p:nvPr/>
        </p:nvSpPr>
        <p:spPr>
          <a:xfrm>
            <a:off x="7448551" y="4663191"/>
            <a:ext cx="285749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8046F78-18D0-491E-A1F0-46A8255050A1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5" name="Picture 1" descr="GeDNA(1)">
              <a:extLst>
                <a:ext uri="{FF2B5EF4-FFF2-40B4-BE49-F238E27FC236}">
                  <a16:creationId xmlns:a16="http://schemas.microsoft.com/office/drawing/2014/main" id="{EB5D5035-54BB-4704-8747-07CD31778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D4C95C60-0B14-4700-8160-C2E1815F3878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7" name="Grafik 16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38A14DB1-5D7A-4EE2-BA12-2B0E050A9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662427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5632F48A-5698-4172-BDDF-F662BBC5C421}"/>
              </a:ext>
            </a:extLst>
          </p:cNvPr>
          <p:cNvSpPr txBox="1"/>
          <p:nvPr/>
        </p:nvSpPr>
        <p:spPr>
          <a:xfrm>
            <a:off x="838835" y="1"/>
            <a:ext cx="2161039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n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list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53550D4-8F1A-443C-8547-E7894BC06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35" y="1296355"/>
            <a:ext cx="5385502" cy="417269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825E794-E78F-440F-8392-60E93098B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099" y="2704861"/>
            <a:ext cx="5422052" cy="269683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9023382-9A3A-454B-9B67-2F092EBB6912}"/>
              </a:ext>
            </a:extLst>
          </p:cNvPr>
          <p:cNvSpPr txBox="1"/>
          <p:nvPr/>
        </p:nvSpPr>
        <p:spPr>
          <a:xfrm>
            <a:off x="5143817" y="615514"/>
            <a:ext cx="2161039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Link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gbif</a:t>
            </a:r>
            <a:r>
              <a:rPr lang="de-DE" sz="1400" dirty="0"/>
              <a:t> </a:t>
            </a:r>
            <a:r>
              <a:rPr lang="de-DE" sz="1400" dirty="0" err="1"/>
              <a:t>database</a:t>
            </a:r>
            <a:endParaRPr lang="de-DE" sz="1400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03B4767-8C59-4AC5-96EF-4CF900244640}"/>
              </a:ext>
            </a:extLst>
          </p:cNvPr>
          <p:cNvSpPr/>
          <p:nvPr/>
        </p:nvSpPr>
        <p:spPr>
          <a:xfrm>
            <a:off x="5339167" y="1282066"/>
            <a:ext cx="344878" cy="1370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0D7A0E65-8656-4A09-9041-9188A7D0EC2C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5511606" y="923291"/>
            <a:ext cx="712731" cy="358775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08D4F8E6-D1E9-4CEB-86B2-E84DBC6F8923}"/>
              </a:ext>
            </a:extLst>
          </p:cNvPr>
          <p:cNvSpPr txBox="1"/>
          <p:nvPr/>
        </p:nvSpPr>
        <p:spPr>
          <a:xfrm>
            <a:off x="1962150" y="5823593"/>
            <a:ext cx="2082800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Taxonomic</a:t>
            </a:r>
            <a:r>
              <a:rPr lang="de-DE" sz="1400" dirty="0"/>
              <a:t> </a:t>
            </a:r>
            <a:r>
              <a:rPr lang="de-DE" sz="1400" dirty="0" err="1"/>
              <a:t>information</a:t>
            </a:r>
            <a:endParaRPr lang="de-DE" sz="1400" dirty="0"/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46E04A5-AEF2-4BF3-A2C5-4872E24D0F2C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999875" y="5537200"/>
            <a:ext cx="3675" cy="28639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B7B9F41-E87A-4259-998D-E729B320614C}"/>
              </a:ext>
            </a:extLst>
          </p:cNvPr>
          <p:cNvCxnSpPr>
            <a:cxnSpLocks/>
          </p:cNvCxnSpPr>
          <p:nvPr/>
        </p:nvCxnSpPr>
        <p:spPr>
          <a:xfrm flipH="1">
            <a:off x="838836" y="5537200"/>
            <a:ext cx="3961764" cy="0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6CA04723-00A8-45FE-95A0-50A67A5727E3}"/>
              </a:ext>
            </a:extLst>
          </p:cNvPr>
          <p:cNvSpPr txBox="1"/>
          <p:nvPr/>
        </p:nvSpPr>
        <p:spPr>
          <a:xfrm>
            <a:off x="7024784" y="5819582"/>
            <a:ext cx="2100762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Location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taxon</a:t>
            </a:r>
            <a:r>
              <a:rPr lang="de-DE" sz="1400" dirty="0"/>
              <a:t> </a:t>
            </a:r>
            <a:r>
              <a:rPr lang="de-DE" sz="1400" dirty="0" err="1"/>
              <a:t>list</a:t>
            </a:r>
            <a:endParaRPr lang="de-DE" sz="1400" dirty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E1F98E87-69C1-4AD9-A716-CDDE99124D16}"/>
              </a:ext>
            </a:extLst>
          </p:cNvPr>
          <p:cNvSpPr/>
          <p:nvPr/>
        </p:nvSpPr>
        <p:spPr>
          <a:xfrm>
            <a:off x="6436615" y="5066028"/>
            <a:ext cx="781050" cy="2676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AB128FDA-0703-40BB-A60C-1BD46FFADFB9}"/>
              </a:ext>
            </a:extLst>
          </p:cNvPr>
          <p:cNvCxnSpPr>
            <a:cxnSpLocks/>
            <a:stCxn id="48" idx="0"/>
            <a:endCxn id="49" idx="5"/>
          </p:cNvCxnSpPr>
          <p:nvPr/>
        </p:nvCxnSpPr>
        <p:spPr>
          <a:xfrm flipH="1" flipV="1">
            <a:off x="7103283" y="5294475"/>
            <a:ext cx="971882" cy="525107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73940021-8C14-49BC-9705-35863F1EDE93}"/>
              </a:ext>
            </a:extLst>
          </p:cNvPr>
          <p:cNvGrpSpPr/>
          <p:nvPr/>
        </p:nvGrpSpPr>
        <p:grpSpPr>
          <a:xfrm>
            <a:off x="10535192" y="3319861"/>
            <a:ext cx="1076198" cy="857730"/>
            <a:chOff x="7156710" y="1454678"/>
            <a:chExt cx="1076198" cy="857730"/>
          </a:xfrm>
        </p:grpSpPr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29450C99-A938-4ED6-8D5B-D0B4F5B8B19E}"/>
                </a:ext>
              </a:extLst>
            </p:cNvPr>
            <p:cNvSpPr/>
            <p:nvPr/>
          </p:nvSpPr>
          <p:spPr>
            <a:xfrm>
              <a:off x="7156710" y="1454678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6AD6B98F-B2AC-4E93-A669-E143D8ED9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02356" y="1543086"/>
              <a:ext cx="588924" cy="683393"/>
            </a:xfrm>
            <a:prstGeom prst="rect">
              <a:avLst/>
            </a:prstGeom>
          </p:spPr>
        </p:pic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C525307F-6DF1-41BE-86AF-2AB1AECD611D}"/>
              </a:ext>
            </a:extLst>
          </p:cNvPr>
          <p:cNvGrpSpPr/>
          <p:nvPr/>
        </p:nvGrpSpPr>
        <p:grpSpPr>
          <a:xfrm>
            <a:off x="6507957" y="1278232"/>
            <a:ext cx="1076198" cy="857730"/>
            <a:chOff x="8643654" y="1494736"/>
            <a:chExt cx="1076198" cy="857730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71E480BC-3172-4A50-857E-994282717885}"/>
                </a:ext>
              </a:extLst>
            </p:cNvPr>
            <p:cNvSpPr/>
            <p:nvPr/>
          </p:nvSpPr>
          <p:spPr>
            <a:xfrm>
              <a:off x="8643654" y="1494736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25C93B8A-11CB-4732-AF1C-B182D6036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95260" y="1625782"/>
              <a:ext cx="700221" cy="652614"/>
            </a:xfrm>
            <a:prstGeom prst="rect">
              <a:avLst/>
            </a:prstGeom>
          </p:spPr>
        </p:pic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540B8F46-A706-4312-B16D-FFEF53C29655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7" name="Picture 1" descr="GeDNA(1)">
              <a:extLst>
                <a:ext uri="{FF2B5EF4-FFF2-40B4-BE49-F238E27FC236}">
                  <a16:creationId xmlns:a16="http://schemas.microsoft.com/office/drawing/2014/main" id="{3E0E8B6D-2FEA-446E-8EFE-A1B9238D8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8" name="Text Box 7">
              <a:extLst>
                <a:ext uri="{FF2B5EF4-FFF2-40B4-BE49-F238E27FC236}">
                  <a16:creationId xmlns:a16="http://schemas.microsoft.com/office/drawing/2014/main" id="{F91A37B3-40DA-43E9-9F8B-626549A533AE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9" name="Grafik 28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05623952-7A7B-455C-967A-CD448463F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457044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30DE7C5-9F08-4349-B8FC-E81D47223D63}"/>
              </a:ext>
            </a:extLst>
          </p:cNvPr>
          <p:cNvSpPr txBox="1"/>
          <p:nvPr/>
        </p:nvSpPr>
        <p:spPr>
          <a:xfrm>
            <a:off x="335919" y="1465214"/>
            <a:ext cx="1490336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Create a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project</a:t>
            </a:r>
            <a:endParaRPr lang="de-DE" sz="1400" dirty="0"/>
          </a:p>
        </p:txBody>
      </p:sp>
      <p:sp>
        <p:nvSpPr>
          <p:cNvPr id="17" name="TextShape 1">
            <a:extLst>
              <a:ext uri="{FF2B5EF4-FFF2-40B4-BE49-F238E27FC236}">
                <a16:creationId xmlns:a16="http://schemas.microsoft.com/office/drawing/2014/main" id="{82157EC9-86B1-4523-9A45-423446F71392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Project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management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27E6CC4A-9900-4586-9CA8-5E5E83D17560}"/>
              </a:ext>
            </a:extLst>
          </p:cNvPr>
          <p:cNvGrpSpPr/>
          <p:nvPr/>
        </p:nvGrpSpPr>
        <p:grpSpPr>
          <a:xfrm>
            <a:off x="5746927" y="1281376"/>
            <a:ext cx="5727106" cy="1224360"/>
            <a:chOff x="5746927" y="1368411"/>
            <a:chExt cx="5727106" cy="122436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694B67E4-F257-462F-B9B7-94CB93A76B4D}"/>
                </a:ext>
              </a:extLst>
            </p:cNvPr>
            <p:cNvSpPr/>
            <p:nvPr/>
          </p:nvSpPr>
          <p:spPr>
            <a:xfrm>
              <a:off x="5746927" y="1368411"/>
              <a:ext cx="5727106" cy="12243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9DAA4FFC-7C16-4824-8EFB-8C639837B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1516" y="1622162"/>
              <a:ext cx="5441014" cy="811337"/>
            </a:xfrm>
            <a:prstGeom prst="rect">
              <a:avLst/>
            </a:prstGeom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A013D4E1-3595-4347-8FAE-61BE77718E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92" t="7440" r="10911" b="5313"/>
          <a:stretch/>
        </p:blipFill>
        <p:spPr>
          <a:xfrm>
            <a:off x="2066771" y="1777223"/>
            <a:ext cx="2540794" cy="3595631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1A3247C-F27D-4435-8FFD-749BC060100E}"/>
              </a:ext>
            </a:extLst>
          </p:cNvPr>
          <p:cNvGrpSpPr/>
          <p:nvPr/>
        </p:nvGrpSpPr>
        <p:grpSpPr>
          <a:xfrm>
            <a:off x="8027549" y="2935702"/>
            <a:ext cx="1165860" cy="1224360"/>
            <a:chOff x="8027548" y="2981188"/>
            <a:chExt cx="1165860" cy="1224360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1F1B98C3-7944-4CD1-8E67-6E94DAA821EE}"/>
                </a:ext>
              </a:extLst>
            </p:cNvPr>
            <p:cNvSpPr/>
            <p:nvPr/>
          </p:nvSpPr>
          <p:spPr>
            <a:xfrm>
              <a:off x="8027548" y="2981188"/>
              <a:ext cx="1165860" cy="12243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3A0C91B-191D-498A-896C-0DECA595E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1916" y="3246664"/>
              <a:ext cx="675709" cy="705964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8413E4BD-ACF6-4CA5-AAA2-3E62028C7D6B}"/>
              </a:ext>
            </a:extLst>
          </p:cNvPr>
          <p:cNvGrpSpPr/>
          <p:nvPr/>
        </p:nvGrpSpPr>
        <p:grpSpPr>
          <a:xfrm>
            <a:off x="6408700" y="4647751"/>
            <a:ext cx="4403558" cy="1224360"/>
            <a:chOff x="6408821" y="4541328"/>
            <a:chExt cx="4403558" cy="1224360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96800B6-5CB1-42B4-8E32-708C657A7A84}"/>
                </a:ext>
              </a:extLst>
            </p:cNvPr>
            <p:cNvSpPr/>
            <p:nvPr/>
          </p:nvSpPr>
          <p:spPr>
            <a:xfrm>
              <a:off x="6408821" y="4541328"/>
              <a:ext cx="4403558" cy="12243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52F00B3E-CD48-4D72-8ED8-7B9041D3B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463" y="4628156"/>
              <a:ext cx="3957119" cy="1098155"/>
            </a:xfrm>
            <a:prstGeom prst="rect">
              <a:avLst/>
            </a:prstGeom>
          </p:spPr>
        </p:pic>
      </p:grpSp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B482F949-E841-42B3-B5B0-57FC01D62972}"/>
              </a:ext>
            </a:extLst>
          </p:cNvPr>
          <p:cNvSpPr/>
          <p:nvPr/>
        </p:nvSpPr>
        <p:spPr>
          <a:xfrm>
            <a:off x="8454069" y="2618714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Pfeil: nach unten 34">
            <a:extLst>
              <a:ext uri="{FF2B5EF4-FFF2-40B4-BE49-F238E27FC236}">
                <a16:creationId xmlns:a16="http://schemas.microsoft.com/office/drawing/2014/main" id="{58B8117F-52C5-447C-9B62-B3E1E1B56FA8}"/>
              </a:ext>
            </a:extLst>
          </p:cNvPr>
          <p:cNvSpPr/>
          <p:nvPr/>
        </p:nvSpPr>
        <p:spPr>
          <a:xfrm>
            <a:off x="8475490" y="4295566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0AF55FD-185C-4A0D-9435-FB8B57325266}"/>
              </a:ext>
            </a:extLst>
          </p:cNvPr>
          <p:cNvSpPr txBox="1"/>
          <p:nvPr/>
        </p:nvSpPr>
        <p:spPr>
          <a:xfrm>
            <a:off x="3753992" y="4873034"/>
            <a:ext cx="1908943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Load a </a:t>
            </a:r>
            <a:r>
              <a:rPr lang="de-DE" sz="1400" dirty="0" err="1"/>
              <a:t>project</a:t>
            </a:r>
            <a:endParaRPr lang="de-DE" sz="1400" dirty="0"/>
          </a:p>
          <a:p>
            <a:r>
              <a:rPr lang="de-DE" sz="1400" dirty="0" err="1"/>
              <a:t>folder</a:t>
            </a:r>
            <a:endParaRPr lang="de-DE" sz="1400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B64D9493-3169-4183-8BFB-4F1A324DF3A7}"/>
              </a:ext>
            </a:extLst>
          </p:cNvPr>
          <p:cNvSpPr/>
          <p:nvPr/>
        </p:nvSpPr>
        <p:spPr>
          <a:xfrm>
            <a:off x="2174839" y="4243620"/>
            <a:ext cx="443901" cy="3521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9A4E2F99-429D-4E0F-B5D6-76A2D031B522}"/>
              </a:ext>
            </a:extLst>
          </p:cNvPr>
          <p:cNvSpPr/>
          <p:nvPr/>
        </p:nvSpPr>
        <p:spPr>
          <a:xfrm>
            <a:off x="2174839" y="2775935"/>
            <a:ext cx="744824" cy="3521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595043BE-D18E-4C6C-B218-25F5CF84A225}"/>
              </a:ext>
            </a:extLst>
          </p:cNvPr>
          <p:cNvCxnSpPr>
            <a:cxnSpLocks/>
            <a:stCxn id="36" idx="5"/>
            <a:endCxn id="40" idx="1"/>
          </p:cNvCxnSpPr>
          <p:nvPr/>
        </p:nvCxnSpPr>
        <p:spPr>
          <a:xfrm>
            <a:off x="2553732" y="4544229"/>
            <a:ext cx="1200260" cy="590415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A9CD1D6-404A-4279-A492-0D28423EB76F}"/>
              </a:ext>
            </a:extLst>
          </p:cNvPr>
          <p:cNvCxnSpPr>
            <a:cxnSpLocks/>
            <a:stCxn id="34" idx="2"/>
            <a:endCxn id="42" idx="1"/>
          </p:cNvCxnSpPr>
          <p:nvPr/>
        </p:nvCxnSpPr>
        <p:spPr>
          <a:xfrm>
            <a:off x="1081087" y="1988434"/>
            <a:ext cx="1202829" cy="839077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feil: gestreift nach rechts 49">
            <a:extLst>
              <a:ext uri="{FF2B5EF4-FFF2-40B4-BE49-F238E27FC236}">
                <a16:creationId xmlns:a16="http://schemas.microsoft.com/office/drawing/2014/main" id="{100DF1D6-6F79-46C0-AEC4-602CE8D84A0B}"/>
              </a:ext>
            </a:extLst>
          </p:cNvPr>
          <p:cNvSpPr/>
          <p:nvPr/>
        </p:nvSpPr>
        <p:spPr>
          <a:xfrm>
            <a:off x="4943750" y="1800963"/>
            <a:ext cx="466991" cy="359630"/>
          </a:xfrm>
          <a:prstGeom prst="stripedRightArrow">
            <a:avLst>
              <a:gd name="adj1" fmla="val 4710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A3DDC47B-6E09-4830-8F85-A5DCD18FE2A3}"/>
              </a:ext>
            </a:extLst>
          </p:cNvPr>
          <p:cNvSpPr/>
          <p:nvPr/>
        </p:nvSpPr>
        <p:spPr>
          <a:xfrm>
            <a:off x="7226968" y="1511727"/>
            <a:ext cx="601579" cy="7742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14806C4D-B305-4D22-B47F-7285F1CAAA3F}"/>
              </a:ext>
            </a:extLst>
          </p:cNvPr>
          <p:cNvSpPr txBox="1"/>
          <p:nvPr/>
        </p:nvSpPr>
        <p:spPr>
          <a:xfrm>
            <a:off x="10639254" y="4211359"/>
            <a:ext cx="1010039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Output </a:t>
            </a:r>
            <a:r>
              <a:rPr lang="de-DE" sz="1400" dirty="0" err="1"/>
              <a:t>directories</a:t>
            </a:r>
            <a:endParaRPr lang="de-DE" sz="1400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A80E8DE-857F-4767-B953-483C6551C61C}"/>
              </a:ext>
            </a:extLst>
          </p:cNvPr>
          <p:cNvSpPr txBox="1"/>
          <p:nvPr/>
        </p:nvSpPr>
        <p:spPr>
          <a:xfrm>
            <a:off x="7338059" y="2731869"/>
            <a:ext cx="743433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Project</a:t>
            </a:r>
          </a:p>
          <a:p>
            <a:r>
              <a:rPr lang="de-DE" sz="1400" dirty="0" err="1"/>
              <a:t>folders</a:t>
            </a:r>
            <a:endParaRPr lang="de-DE" sz="1400" dirty="0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227E4ED1-BFB7-4047-AF4E-55F7C79B0371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39" name="Picture 1" descr="GeDNA(1)">
              <a:extLst>
                <a:ext uri="{FF2B5EF4-FFF2-40B4-BE49-F238E27FC236}">
                  <a16:creationId xmlns:a16="http://schemas.microsoft.com/office/drawing/2014/main" id="{44BC44B6-8920-441E-BBC8-B659F213F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41" name="Text Box 7">
              <a:extLst>
                <a:ext uri="{FF2B5EF4-FFF2-40B4-BE49-F238E27FC236}">
                  <a16:creationId xmlns:a16="http://schemas.microsoft.com/office/drawing/2014/main" id="{BB920C12-DB0F-4AD6-BAAB-BC7C162D8989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43" name="Grafik 42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EB91D284-EBCB-483A-9AE0-32608235A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67636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87" name="TextShape 1"/>
          <p:cNvSpPr txBox="1"/>
          <p:nvPr/>
        </p:nvSpPr>
        <p:spPr>
          <a:xfrm>
            <a:off x="838835" y="1"/>
            <a:ext cx="292073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General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usage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EE0BA8D-E85B-47F7-8949-0265ED768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025961"/>
            <a:ext cx="5181600" cy="511149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C17B2D7-55D4-4FEB-AF1D-02B8AA33927A}"/>
              </a:ext>
            </a:extLst>
          </p:cNvPr>
          <p:cNvSpPr txBox="1"/>
          <p:nvPr/>
        </p:nvSpPr>
        <p:spPr>
          <a:xfrm>
            <a:off x="751102" y="1850139"/>
            <a:ext cx="2106398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All </a:t>
            </a:r>
            <a:r>
              <a:rPr lang="de-DE" sz="1400" dirty="0" err="1"/>
              <a:t>tools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found</a:t>
            </a:r>
            <a:r>
              <a:rPr lang="de-DE" sz="1400" dirty="0"/>
              <a:t> </a:t>
            </a:r>
            <a:r>
              <a:rPr lang="de-DE" sz="1400" dirty="0" err="1"/>
              <a:t>under</a:t>
            </a:r>
            <a:r>
              <a:rPr lang="de-DE" sz="1400" dirty="0"/>
              <a:t> </a:t>
            </a:r>
            <a:r>
              <a:rPr lang="de-DE" sz="1400" dirty="0" err="1"/>
              <a:t>specific</a:t>
            </a:r>
            <a:r>
              <a:rPr lang="de-DE" sz="1400" dirty="0"/>
              <a:t> </a:t>
            </a:r>
            <a:r>
              <a:rPr lang="de-DE" sz="1400" dirty="0" err="1"/>
              <a:t>tabs</a:t>
            </a:r>
            <a:endParaRPr lang="de-DE" sz="1400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D46FBF9-31EF-4B2B-B1C1-677071A5D9E8}"/>
              </a:ext>
            </a:extLst>
          </p:cNvPr>
          <p:cNvSpPr/>
          <p:nvPr/>
        </p:nvSpPr>
        <p:spPr>
          <a:xfrm>
            <a:off x="4346539" y="1771978"/>
            <a:ext cx="744824" cy="3521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0E519DF-C78C-4096-9AA5-D9066195066A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2857500" y="1948071"/>
            <a:ext cx="1489039" cy="225234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DE0371B-75ED-42BD-93DC-60FECFC397A3}"/>
              </a:ext>
            </a:extLst>
          </p:cNvPr>
          <p:cNvSpPr txBox="1"/>
          <p:nvPr/>
        </p:nvSpPr>
        <p:spPr>
          <a:xfrm>
            <a:off x="8966466" y="1850139"/>
            <a:ext cx="2558784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 err="1"/>
              <a:t>TaXon</a:t>
            </a:r>
            <a:r>
              <a:rPr lang="de-DE" sz="1400" dirty="0"/>
              <a:t> </a:t>
            </a:r>
            <a:r>
              <a:rPr lang="de-DE" sz="1400" dirty="0" err="1"/>
              <a:t>tables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specified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each</a:t>
            </a:r>
            <a:r>
              <a:rPr lang="de-DE" sz="1400" dirty="0"/>
              <a:t> </a:t>
            </a:r>
            <a:r>
              <a:rPr lang="de-DE" sz="1400" dirty="0" err="1"/>
              <a:t>tab</a:t>
            </a:r>
            <a:r>
              <a:rPr lang="de-DE" sz="1400" dirty="0"/>
              <a:t> </a:t>
            </a:r>
            <a:r>
              <a:rPr lang="de-DE" sz="1400" dirty="0" err="1"/>
              <a:t>separately</a:t>
            </a:r>
            <a:endParaRPr lang="de-DE" sz="1400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563BA03-8A81-44D0-892A-4E8A6033E292}"/>
              </a:ext>
            </a:extLst>
          </p:cNvPr>
          <p:cNvSpPr/>
          <p:nvPr/>
        </p:nvSpPr>
        <p:spPr>
          <a:xfrm>
            <a:off x="6800849" y="2386013"/>
            <a:ext cx="433389" cy="2912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557F605-28BB-477C-9221-233834BD7E59}"/>
              </a:ext>
            </a:extLst>
          </p:cNvPr>
          <p:cNvCxnSpPr>
            <a:cxnSpLocks/>
            <a:stCxn id="17" idx="1"/>
            <a:endCxn id="18" idx="6"/>
          </p:cNvCxnSpPr>
          <p:nvPr/>
        </p:nvCxnSpPr>
        <p:spPr>
          <a:xfrm flipH="1">
            <a:off x="7234238" y="2111749"/>
            <a:ext cx="1732228" cy="419870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1E5E92E4-5935-4CBC-98BB-C9874C896528}"/>
              </a:ext>
            </a:extLst>
          </p:cNvPr>
          <p:cNvSpPr txBox="1"/>
          <p:nvPr/>
        </p:nvSpPr>
        <p:spPr>
          <a:xfrm>
            <a:off x="9404616" y="4536608"/>
            <a:ext cx="1825359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Tools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started</a:t>
            </a:r>
            <a:r>
              <a:rPr lang="de-DE" sz="1400" dirty="0"/>
              <a:t> via </a:t>
            </a:r>
            <a:r>
              <a:rPr lang="de-DE" sz="1400" dirty="0" err="1"/>
              <a:t>the</a:t>
            </a:r>
            <a:r>
              <a:rPr lang="de-DE" sz="1400" dirty="0"/>
              <a:t> „Run“ </a:t>
            </a:r>
            <a:r>
              <a:rPr lang="de-DE" sz="1400" dirty="0" err="1"/>
              <a:t>button</a:t>
            </a:r>
            <a:endParaRPr lang="de-DE" sz="1400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AF547612-F360-475B-8481-6B7B28109340}"/>
              </a:ext>
            </a:extLst>
          </p:cNvPr>
          <p:cNvSpPr/>
          <p:nvPr/>
        </p:nvSpPr>
        <p:spPr>
          <a:xfrm>
            <a:off x="5310873" y="4631908"/>
            <a:ext cx="373171" cy="2663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D2DDD24-82E0-4D86-AF01-03C5F57834F0}"/>
              </a:ext>
            </a:extLst>
          </p:cNvPr>
          <p:cNvCxnSpPr>
            <a:cxnSpLocks/>
            <a:stCxn id="29" idx="1"/>
            <a:endCxn id="30" idx="6"/>
          </p:cNvCxnSpPr>
          <p:nvPr/>
        </p:nvCxnSpPr>
        <p:spPr>
          <a:xfrm flipH="1" flipV="1">
            <a:off x="5684044" y="4765070"/>
            <a:ext cx="3720572" cy="33148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81165D56-E6D6-4F1A-90FC-13B1FB0DAC1B}"/>
              </a:ext>
            </a:extLst>
          </p:cNvPr>
          <p:cNvSpPr txBox="1"/>
          <p:nvPr/>
        </p:nvSpPr>
        <p:spPr>
          <a:xfrm>
            <a:off x="679389" y="3408639"/>
            <a:ext cx="2249824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Additional </a:t>
            </a:r>
            <a:r>
              <a:rPr lang="de-DE" sz="1400" dirty="0" err="1"/>
              <a:t>information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found</a:t>
            </a:r>
            <a:r>
              <a:rPr lang="de-DE" sz="1400" dirty="0"/>
              <a:t> </a:t>
            </a:r>
            <a:r>
              <a:rPr lang="de-DE" sz="1400" dirty="0" err="1"/>
              <a:t>here</a:t>
            </a:r>
            <a:endParaRPr lang="de-DE" sz="1400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D0D3774D-6745-4F28-B86C-FC7D23D90069}"/>
              </a:ext>
            </a:extLst>
          </p:cNvPr>
          <p:cNvSpPr/>
          <p:nvPr/>
        </p:nvSpPr>
        <p:spPr>
          <a:xfrm>
            <a:off x="5744263" y="3936214"/>
            <a:ext cx="494612" cy="1742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3D20EA2-0812-43D9-94EE-DA363E5F1F53}"/>
              </a:ext>
            </a:extLst>
          </p:cNvPr>
          <p:cNvCxnSpPr>
            <a:cxnSpLocks/>
            <a:stCxn id="35" idx="3"/>
            <a:endCxn id="36" idx="2"/>
          </p:cNvCxnSpPr>
          <p:nvPr/>
        </p:nvCxnSpPr>
        <p:spPr>
          <a:xfrm>
            <a:off x="2929213" y="3670249"/>
            <a:ext cx="2815050" cy="353102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EC8F6E2C-53E4-4F8E-A851-976150FFCF28}"/>
              </a:ext>
            </a:extLst>
          </p:cNvPr>
          <p:cNvSpPr txBox="1"/>
          <p:nvPr/>
        </p:nvSpPr>
        <p:spPr>
          <a:xfrm>
            <a:off x="7506099" y="218047"/>
            <a:ext cx="2333226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Displays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active</a:t>
            </a:r>
            <a:r>
              <a:rPr lang="de-DE" sz="1400" dirty="0"/>
              <a:t> </a:t>
            </a:r>
            <a:r>
              <a:rPr lang="de-DE" sz="1400" dirty="0" err="1"/>
              <a:t>project</a:t>
            </a:r>
            <a:endParaRPr lang="de-DE" sz="1400" dirty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3C619F50-800E-41C3-B7D2-0BE03FDE9B8A}"/>
              </a:ext>
            </a:extLst>
          </p:cNvPr>
          <p:cNvSpPr/>
          <p:nvPr/>
        </p:nvSpPr>
        <p:spPr>
          <a:xfrm>
            <a:off x="5188744" y="1404938"/>
            <a:ext cx="840581" cy="2738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6C7A7ED8-80AD-4735-94FD-E6773AEC5586}"/>
              </a:ext>
            </a:extLst>
          </p:cNvPr>
          <p:cNvCxnSpPr>
            <a:cxnSpLocks/>
            <a:stCxn id="54" idx="1"/>
            <a:endCxn id="55" idx="6"/>
          </p:cNvCxnSpPr>
          <p:nvPr/>
        </p:nvCxnSpPr>
        <p:spPr>
          <a:xfrm flipH="1">
            <a:off x="6029325" y="371936"/>
            <a:ext cx="1476774" cy="1169924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A3474AD-FA4D-4B5A-A254-B2184E0EAE0B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6" name="Picture 1" descr="GeDNA(1)">
              <a:extLst>
                <a:ext uri="{FF2B5EF4-FFF2-40B4-BE49-F238E27FC236}">
                  <a16:creationId xmlns:a16="http://schemas.microsoft.com/office/drawing/2014/main" id="{2BB8BDFD-EC02-4E47-AF77-C0EB3E20A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7" name="Text Box 7">
              <a:extLst>
                <a:ext uri="{FF2B5EF4-FFF2-40B4-BE49-F238E27FC236}">
                  <a16:creationId xmlns:a16="http://schemas.microsoft.com/office/drawing/2014/main" id="{D9A2B59F-BBAD-44B7-B379-831FE574FD85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8" name="Grafik 27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30DAC1FB-0FDB-4BD0-B4A7-00F0CD494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742944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262490F-E61E-45BC-800D-1809FAA5C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657" y="1094928"/>
            <a:ext cx="4798873" cy="4668143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735A2372-7693-4CC1-925F-0EDC539C67B4}"/>
              </a:ext>
            </a:extLst>
          </p:cNvPr>
          <p:cNvSpPr txBox="1"/>
          <p:nvPr/>
        </p:nvSpPr>
        <p:spPr>
          <a:xfrm>
            <a:off x="838835" y="1"/>
            <a:ext cx="409130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Data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conversion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4DE9DCF-76D6-472B-B642-406B63E9999D}"/>
              </a:ext>
            </a:extLst>
          </p:cNvPr>
          <p:cNvSpPr/>
          <p:nvPr/>
        </p:nvSpPr>
        <p:spPr>
          <a:xfrm>
            <a:off x="9944100" y="2575560"/>
            <a:ext cx="510540" cy="4495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54FC9841-805F-48AF-A8D8-C5D7381E7093}"/>
              </a:ext>
            </a:extLst>
          </p:cNvPr>
          <p:cNvSpPr/>
          <p:nvPr/>
        </p:nvSpPr>
        <p:spPr>
          <a:xfrm>
            <a:off x="838835" y="1174125"/>
            <a:ext cx="4693285" cy="3542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converter</a:t>
            </a:r>
            <a:r>
              <a:rPr lang="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Browse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both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tables</a:t>
            </a:r>
            <a:endParaRPr lang="de-DE" altLang="en-US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de-DE" altLang="en-US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Check </a:t>
            </a:r>
            <a:r>
              <a:rPr lang="de-DE" altLang="en-US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altLang="en-US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taxonomy</a:t>
            </a:r>
            <a:r>
              <a:rPr lang="de-DE" altLang="en-US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altLang="en-US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format</a:t>
            </a:r>
            <a:endParaRPr lang="de-DE" altLang="en-US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Check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read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format</a:t>
            </a:r>
            <a:b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</a:br>
            <a:endParaRPr lang="de-DE" altLang="en-US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Choose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altLang="en-US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Tutorial: </a:t>
            </a:r>
            <a:r>
              <a:rPr lang="de-DE" altLang="en-US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TTT.xlsx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Convert the tables</a:t>
            </a:r>
            <a:endParaRPr lang="de-DE" altLang="en-US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2D3979B-2A23-4A7C-A2F6-66023068E607}"/>
              </a:ext>
            </a:extLst>
          </p:cNvPr>
          <p:cNvSpPr txBox="1"/>
          <p:nvPr/>
        </p:nvSpPr>
        <p:spPr>
          <a:xfrm>
            <a:off x="8610479" y="529230"/>
            <a:ext cx="1680533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Check </a:t>
            </a:r>
            <a:r>
              <a:rPr lang="de-DE" sz="1400" dirty="0" err="1"/>
              <a:t>tables</a:t>
            </a:r>
            <a:r>
              <a:rPr lang="de-DE" sz="1400" dirty="0"/>
              <a:t> </a:t>
            </a:r>
            <a:r>
              <a:rPr lang="de-DE" sz="1400" dirty="0" err="1"/>
              <a:t>first</a:t>
            </a:r>
            <a:r>
              <a:rPr lang="de-DE" sz="1400" dirty="0"/>
              <a:t>!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CD07AFE-2A53-4E3A-8B5B-609F97D7F470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9450746" y="837007"/>
            <a:ext cx="748624" cy="173855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806994D-D862-4650-B11A-07D638E262D7}"/>
              </a:ext>
            </a:extLst>
          </p:cNvPr>
          <p:cNvGrpSpPr/>
          <p:nvPr/>
        </p:nvGrpSpPr>
        <p:grpSpPr>
          <a:xfrm>
            <a:off x="1329771" y="5036574"/>
            <a:ext cx="904240" cy="857730"/>
            <a:chOff x="8027548" y="2981188"/>
            <a:chExt cx="1165860" cy="1224360"/>
          </a:xfrm>
        </p:grpSpPr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5DCDC45A-0705-416C-98D2-47E2ADC8670D}"/>
                </a:ext>
              </a:extLst>
            </p:cNvPr>
            <p:cNvSpPr/>
            <p:nvPr/>
          </p:nvSpPr>
          <p:spPr>
            <a:xfrm>
              <a:off x="8027548" y="2981188"/>
              <a:ext cx="1165860" cy="12243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1A58A7ED-E812-4643-8F7B-B11E4637B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61916" y="3246664"/>
              <a:ext cx="675709" cy="705964"/>
            </a:xfrm>
            <a:prstGeom prst="rect">
              <a:avLst/>
            </a:prstGeom>
          </p:spPr>
        </p:pic>
      </p:grpSp>
      <p:sp>
        <p:nvSpPr>
          <p:cNvPr id="39" name="Textfeld 38">
            <a:extLst>
              <a:ext uri="{FF2B5EF4-FFF2-40B4-BE49-F238E27FC236}">
                <a16:creationId xmlns:a16="http://schemas.microsoft.com/office/drawing/2014/main" id="{6F109DA0-215A-4A58-886C-6E5046E6BD27}"/>
              </a:ext>
            </a:extLst>
          </p:cNvPr>
          <p:cNvSpPr txBox="1"/>
          <p:nvPr/>
        </p:nvSpPr>
        <p:spPr>
          <a:xfrm>
            <a:off x="374842" y="4867432"/>
            <a:ext cx="1092311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Project </a:t>
            </a:r>
            <a:r>
              <a:rPr lang="de-DE" sz="1200" dirty="0" err="1"/>
              <a:t>folder</a:t>
            </a:r>
            <a:endParaRPr lang="de-DE" sz="1200" dirty="0"/>
          </a:p>
        </p:txBody>
      </p:sp>
      <p:sp>
        <p:nvSpPr>
          <p:cNvPr id="40" name="Pfeil: nach unten 39">
            <a:extLst>
              <a:ext uri="{FF2B5EF4-FFF2-40B4-BE49-F238E27FC236}">
                <a16:creationId xmlns:a16="http://schemas.microsoft.com/office/drawing/2014/main" id="{C3F1AA6D-D605-4DAC-96F1-62A5F9474D78}"/>
              </a:ext>
            </a:extLst>
          </p:cNvPr>
          <p:cNvSpPr/>
          <p:nvPr/>
        </p:nvSpPr>
        <p:spPr>
          <a:xfrm rot="16200000">
            <a:off x="2384892" y="5341291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102CF609-A708-40A0-8B6B-F29008239978}"/>
              </a:ext>
            </a:extLst>
          </p:cNvPr>
          <p:cNvSpPr/>
          <p:nvPr/>
        </p:nvSpPr>
        <p:spPr>
          <a:xfrm>
            <a:off x="2803428" y="5036574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Pfeil: nach unten 46">
            <a:extLst>
              <a:ext uri="{FF2B5EF4-FFF2-40B4-BE49-F238E27FC236}">
                <a16:creationId xmlns:a16="http://schemas.microsoft.com/office/drawing/2014/main" id="{1A8CD7F8-228F-4ACF-9CAF-60BC07433888}"/>
              </a:ext>
            </a:extLst>
          </p:cNvPr>
          <p:cNvSpPr/>
          <p:nvPr/>
        </p:nvSpPr>
        <p:spPr>
          <a:xfrm rot="16200000">
            <a:off x="3825265" y="5343642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45DF732-8E5A-40D1-9049-4418245FDD54}"/>
              </a:ext>
            </a:extLst>
          </p:cNvPr>
          <p:cNvSpPr/>
          <p:nvPr/>
        </p:nvSpPr>
        <p:spPr>
          <a:xfrm>
            <a:off x="4288968" y="5036227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6827DE14-53F8-4D7C-8A29-2B21FA73C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6715" y="5227418"/>
            <a:ext cx="440071" cy="512512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CBD52412-6071-46BC-8D58-2F28EB51DE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80490" y="5215594"/>
            <a:ext cx="721195" cy="529712"/>
          </a:xfrm>
          <a:prstGeom prst="rect">
            <a:avLst/>
          </a:prstGeom>
        </p:spPr>
      </p:pic>
      <p:sp>
        <p:nvSpPr>
          <p:cNvPr id="58" name="Textfeld 57">
            <a:extLst>
              <a:ext uri="{FF2B5EF4-FFF2-40B4-BE49-F238E27FC236}">
                <a16:creationId xmlns:a16="http://schemas.microsoft.com/office/drawing/2014/main" id="{C296FFA0-CB70-4988-9D75-ECC568AA38D7}"/>
              </a:ext>
            </a:extLst>
          </p:cNvPr>
          <p:cNvSpPr txBox="1"/>
          <p:nvPr/>
        </p:nvSpPr>
        <p:spPr>
          <a:xfrm>
            <a:off x="5144574" y="4861975"/>
            <a:ext cx="997888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 err="1"/>
              <a:t>TaXon</a:t>
            </a:r>
            <a:r>
              <a:rPr lang="de-DE" sz="1200" dirty="0"/>
              <a:t> </a:t>
            </a:r>
            <a:r>
              <a:rPr lang="de-DE" sz="1200" dirty="0" err="1"/>
              <a:t>table</a:t>
            </a:r>
            <a:endParaRPr lang="de-DE" sz="1200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3E66B9E-6E8D-4EC3-940F-1247DD688972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6" name="Picture 1" descr="GeDNA(1)">
              <a:extLst>
                <a:ext uri="{FF2B5EF4-FFF2-40B4-BE49-F238E27FC236}">
                  <a16:creationId xmlns:a16="http://schemas.microsoft.com/office/drawing/2014/main" id="{40C3AF26-47E2-4723-A70A-7B5CAA698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7" name="Text Box 7">
              <a:extLst>
                <a:ext uri="{FF2B5EF4-FFF2-40B4-BE49-F238E27FC236}">
                  <a16:creationId xmlns:a16="http://schemas.microsoft.com/office/drawing/2014/main" id="{15863DEE-D5D5-4507-8F08-78404C4DC5FE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8" name="Grafik 27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48DD35AA-E27E-4902-ACA9-2B65E2C74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35905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735A2372-7693-4CC1-925F-0EDC539C67B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Read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format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A9D2638-2080-4EDF-9B7D-23D356BDD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46" y="2857057"/>
            <a:ext cx="11694908" cy="239534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BC3138ED-BBB7-41F8-8BF8-81F647C45903}"/>
              </a:ext>
            </a:extLst>
          </p:cNvPr>
          <p:cNvSpPr txBox="1"/>
          <p:nvPr/>
        </p:nvSpPr>
        <p:spPr>
          <a:xfrm>
            <a:off x="962907" y="1523166"/>
            <a:ext cx="1532643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IDs = </a:t>
            </a:r>
            <a:r>
              <a:rPr lang="de-DE" sz="1400" dirty="0" err="1"/>
              <a:t>column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OTU </a:t>
            </a:r>
            <a:r>
              <a:rPr lang="de-DE" sz="1400" dirty="0" err="1"/>
              <a:t>names</a:t>
            </a:r>
            <a:endParaRPr lang="de-DE" sz="1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E72AC39F-EBEE-46C2-9022-7E84F5C864DD}"/>
              </a:ext>
            </a:extLst>
          </p:cNvPr>
          <p:cNvSpPr/>
          <p:nvPr/>
        </p:nvSpPr>
        <p:spPr>
          <a:xfrm>
            <a:off x="308077" y="2909888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06D814B-B2F8-4D80-9CA3-8EF63F0DD468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494663" y="2046386"/>
            <a:ext cx="1234566" cy="863502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29AE99A5-FDAC-444F-96FA-0F78E0650413}"/>
              </a:ext>
            </a:extLst>
          </p:cNvPr>
          <p:cNvSpPr txBox="1"/>
          <p:nvPr/>
        </p:nvSpPr>
        <p:spPr>
          <a:xfrm>
            <a:off x="6728428" y="5599978"/>
            <a:ext cx="1653572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Read </a:t>
            </a:r>
            <a:r>
              <a:rPr lang="de-DE" sz="1400" dirty="0" err="1"/>
              <a:t>abundances</a:t>
            </a:r>
            <a:endParaRPr lang="de-DE" sz="1400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DA6718C-09B0-42E2-AD0E-44D3AD9650A5}"/>
              </a:ext>
            </a:extLst>
          </p:cNvPr>
          <p:cNvSpPr/>
          <p:nvPr/>
        </p:nvSpPr>
        <p:spPr>
          <a:xfrm>
            <a:off x="6776052" y="4220838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998FE2D-6101-410A-9A4F-A7BDBF85E7A6}"/>
              </a:ext>
            </a:extLst>
          </p:cNvPr>
          <p:cNvCxnSpPr>
            <a:cxnSpLocks/>
            <a:stCxn id="29" idx="0"/>
            <a:endCxn id="30" idx="5"/>
          </p:cNvCxnSpPr>
          <p:nvPr/>
        </p:nvCxnSpPr>
        <p:spPr>
          <a:xfrm flipH="1" flipV="1">
            <a:off x="7094573" y="4391570"/>
            <a:ext cx="460641" cy="1208408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E4660988-89DB-4F20-B5A7-E21434C9DBB5}"/>
              </a:ext>
            </a:extLst>
          </p:cNvPr>
          <p:cNvSpPr txBox="1"/>
          <p:nvPr/>
        </p:nvSpPr>
        <p:spPr>
          <a:xfrm>
            <a:off x="6006533" y="1745951"/>
            <a:ext cx="1434834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Sample </a:t>
            </a:r>
            <a:r>
              <a:rPr lang="de-DE" sz="1400" dirty="0" err="1"/>
              <a:t>names</a:t>
            </a:r>
            <a:endParaRPr lang="de-DE" sz="1400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6B184B11-E170-417D-BDB1-7ABBD00C6577}"/>
              </a:ext>
            </a:extLst>
          </p:cNvPr>
          <p:cNvSpPr/>
          <p:nvPr/>
        </p:nvSpPr>
        <p:spPr>
          <a:xfrm>
            <a:off x="4730683" y="2909888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5CEAFB1-A1DE-41D3-91AA-6A5C489EE250}"/>
              </a:ext>
            </a:extLst>
          </p:cNvPr>
          <p:cNvCxnSpPr>
            <a:cxnSpLocks/>
            <a:stCxn id="40" idx="2"/>
            <a:endCxn id="41" idx="7"/>
          </p:cNvCxnSpPr>
          <p:nvPr/>
        </p:nvCxnSpPr>
        <p:spPr>
          <a:xfrm flipH="1">
            <a:off x="5049204" y="2053728"/>
            <a:ext cx="1674746" cy="88545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D2788E65-1636-4C90-BFB2-693B202732D8}"/>
              </a:ext>
            </a:extLst>
          </p:cNvPr>
          <p:cNvSpPr txBox="1"/>
          <p:nvPr/>
        </p:nvSpPr>
        <p:spPr>
          <a:xfrm>
            <a:off x="9267825" y="1480177"/>
            <a:ext cx="2084705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 err="1"/>
              <a:t>Sequences</a:t>
            </a:r>
            <a:r>
              <a:rPr lang="de-DE" sz="1400" dirty="0"/>
              <a:t> = </a:t>
            </a:r>
            <a:r>
              <a:rPr lang="de-DE" sz="1400" dirty="0" err="1"/>
              <a:t>Sequence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each</a:t>
            </a:r>
            <a:r>
              <a:rPr lang="de-DE" sz="1400" dirty="0"/>
              <a:t> OTU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51A46274-9696-4D2A-B626-E89665BAA5AD}"/>
              </a:ext>
            </a:extLst>
          </p:cNvPr>
          <p:cNvSpPr/>
          <p:nvPr/>
        </p:nvSpPr>
        <p:spPr>
          <a:xfrm>
            <a:off x="9795314" y="2909958"/>
            <a:ext cx="656436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020FBC45-FF77-4756-ACBC-80911E955186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10123532" y="2003397"/>
            <a:ext cx="186646" cy="906561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1C443EC-E7AB-4923-84A4-698EB2F290AC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3" name="Picture 1" descr="GeDNA(1)">
              <a:extLst>
                <a:ext uri="{FF2B5EF4-FFF2-40B4-BE49-F238E27FC236}">
                  <a16:creationId xmlns:a16="http://schemas.microsoft.com/office/drawing/2014/main" id="{870E1BE9-1FDF-4828-ABE0-B7FB9089C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4" name="Text Box 7">
              <a:extLst>
                <a:ext uri="{FF2B5EF4-FFF2-40B4-BE49-F238E27FC236}">
                  <a16:creationId xmlns:a16="http://schemas.microsoft.com/office/drawing/2014/main" id="{7C12369A-EB23-4AA1-A2DD-AC9717FCE352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5" name="Grafik 24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B35CCB6D-7221-4B57-AFDE-FEC39571E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175801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735A2372-7693-4CC1-925F-0EDC539C67B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Taxonomy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format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9271642-C6BE-4456-9F0A-1DC37CABF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993" y="2545321"/>
            <a:ext cx="7548014" cy="287792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2DDB95C-79A2-4152-9FC6-6AF12BB1BEEC}"/>
              </a:ext>
            </a:extLst>
          </p:cNvPr>
          <p:cNvSpPr txBox="1"/>
          <p:nvPr/>
        </p:nvSpPr>
        <p:spPr>
          <a:xfrm>
            <a:off x="4242384" y="1318328"/>
            <a:ext cx="2139366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 err="1"/>
              <a:t>Taxonomic</a:t>
            </a:r>
            <a:r>
              <a:rPr lang="de-DE" sz="1400" dirty="0"/>
              <a:t> </a:t>
            </a:r>
            <a:r>
              <a:rPr lang="de-DE" sz="1400" dirty="0" err="1"/>
              <a:t>level</a:t>
            </a:r>
            <a:r>
              <a:rPr lang="de-DE" sz="1400" dirty="0"/>
              <a:t> </a:t>
            </a:r>
            <a:r>
              <a:rPr lang="de-DE" sz="1400" dirty="0" err="1"/>
              <a:t>column</a:t>
            </a:r>
            <a:r>
              <a:rPr lang="de-DE" sz="1400" dirty="0"/>
              <a:t>:</a:t>
            </a:r>
          </a:p>
          <a:p>
            <a:r>
              <a:rPr lang="de-DE" sz="1400" dirty="0"/>
              <a:t>Phylum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Species</a:t>
            </a:r>
            <a:endParaRPr lang="de-DE" sz="1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B862C0C-4F11-4BDB-9B84-AF13A4EAB2B5}"/>
              </a:ext>
            </a:extLst>
          </p:cNvPr>
          <p:cNvSpPr/>
          <p:nvPr/>
        </p:nvSpPr>
        <p:spPr>
          <a:xfrm>
            <a:off x="3652655" y="2623641"/>
            <a:ext cx="373171" cy="233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33A7E9A-A712-49C8-BB96-45EBF80F27C6}"/>
              </a:ext>
            </a:extLst>
          </p:cNvPr>
          <p:cNvCxnSpPr>
            <a:cxnSpLocks/>
            <a:stCxn id="11" idx="1"/>
            <a:endCxn id="13" idx="0"/>
          </p:cNvCxnSpPr>
          <p:nvPr/>
        </p:nvCxnSpPr>
        <p:spPr>
          <a:xfrm flipH="1">
            <a:off x="3839241" y="1579938"/>
            <a:ext cx="403143" cy="104370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D0283A9D-74DE-40AA-B142-38CF8EE17B74}"/>
              </a:ext>
            </a:extLst>
          </p:cNvPr>
          <p:cNvSpPr txBox="1"/>
          <p:nvPr/>
        </p:nvSpPr>
        <p:spPr>
          <a:xfrm>
            <a:off x="248323" y="1666467"/>
            <a:ext cx="1933180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IDs = </a:t>
            </a:r>
            <a:r>
              <a:rPr lang="de-DE" sz="1400" dirty="0" err="1"/>
              <a:t>column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OTU </a:t>
            </a:r>
            <a:r>
              <a:rPr lang="de-DE" sz="1400" dirty="0" err="1"/>
              <a:t>names</a:t>
            </a:r>
            <a:endParaRPr lang="de-DE" sz="1400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CE760CC-48B8-46D2-BDC6-E122FABEB889}"/>
              </a:ext>
            </a:extLst>
          </p:cNvPr>
          <p:cNvSpPr/>
          <p:nvPr/>
        </p:nvSpPr>
        <p:spPr>
          <a:xfrm>
            <a:off x="2390044" y="2640217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5755131-F875-4583-BC44-B500C20809DD}"/>
              </a:ext>
            </a:extLst>
          </p:cNvPr>
          <p:cNvCxnSpPr>
            <a:cxnSpLocks/>
            <a:stCxn id="15" idx="2"/>
            <a:endCxn id="16" idx="2"/>
          </p:cNvCxnSpPr>
          <p:nvPr/>
        </p:nvCxnSpPr>
        <p:spPr>
          <a:xfrm>
            <a:off x="1214913" y="2189687"/>
            <a:ext cx="1175131" cy="55054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E648578F-2D4D-4105-B429-F97A67F9C87F}"/>
              </a:ext>
            </a:extLst>
          </p:cNvPr>
          <p:cNvSpPr txBox="1"/>
          <p:nvPr/>
        </p:nvSpPr>
        <p:spPr>
          <a:xfrm>
            <a:off x="8672747" y="1150725"/>
            <a:ext cx="2679783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 err="1"/>
              <a:t>Species</a:t>
            </a:r>
            <a:r>
              <a:rPr lang="de-DE" sz="1400" dirty="0"/>
              <a:t> </a:t>
            </a:r>
            <a:r>
              <a:rPr lang="de-DE" sz="1400" dirty="0" err="1"/>
              <a:t>name</a:t>
            </a:r>
            <a:r>
              <a:rPr lang="de-DE" sz="1400" dirty="0"/>
              <a:t> </a:t>
            </a:r>
            <a:r>
              <a:rPr lang="de-DE" sz="1400" dirty="0" err="1"/>
              <a:t>should</a:t>
            </a:r>
            <a:r>
              <a:rPr lang="de-DE" sz="1400" dirty="0"/>
              <a:t> </a:t>
            </a:r>
            <a:r>
              <a:rPr lang="de-DE" sz="1400" dirty="0" err="1"/>
              <a:t>consist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genus</a:t>
            </a:r>
            <a:r>
              <a:rPr lang="de-DE" sz="1400" dirty="0"/>
              <a:t> </a:t>
            </a:r>
            <a:r>
              <a:rPr lang="de-DE" sz="1400" dirty="0" err="1"/>
              <a:t>name</a:t>
            </a:r>
            <a:r>
              <a:rPr lang="de-DE" sz="1400" dirty="0"/>
              <a:t> and </a:t>
            </a:r>
            <a:r>
              <a:rPr lang="de-DE" sz="1400" dirty="0" err="1"/>
              <a:t>epithet</a:t>
            </a:r>
            <a:endParaRPr lang="de-DE" sz="1400" dirty="0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B619BE33-D726-48BA-AE16-6D9619064203}"/>
              </a:ext>
            </a:extLst>
          </p:cNvPr>
          <p:cNvSpPr/>
          <p:nvPr/>
        </p:nvSpPr>
        <p:spPr>
          <a:xfrm>
            <a:off x="7473069" y="2777939"/>
            <a:ext cx="923452" cy="2100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B513E2B-7652-46D8-BF3C-A46E5EAFA1FF}"/>
              </a:ext>
            </a:extLst>
          </p:cNvPr>
          <p:cNvCxnSpPr>
            <a:cxnSpLocks/>
            <a:stCxn id="32" idx="1"/>
            <a:endCxn id="33" idx="0"/>
          </p:cNvCxnSpPr>
          <p:nvPr/>
        </p:nvCxnSpPr>
        <p:spPr>
          <a:xfrm flipH="1">
            <a:off x="7934795" y="1412335"/>
            <a:ext cx="737952" cy="1365604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1F65B087-2B8A-46CB-9D53-E710E87E9277}"/>
              </a:ext>
            </a:extLst>
          </p:cNvPr>
          <p:cNvSpPr txBox="1"/>
          <p:nvPr/>
        </p:nvSpPr>
        <p:spPr>
          <a:xfrm>
            <a:off x="5967664" y="5591324"/>
            <a:ext cx="2042862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Database </a:t>
            </a:r>
            <a:r>
              <a:rPr lang="de-DE" sz="1400" dirty="0" err="1"/>
              <a:t>hit</a:t>
            </a:r>
            <a:r>
              <a:rPr lang="de-DE" sz="1400" dirty="0"/>
              <a:t> </a:t>
            </a:r>
            <a:r>
              <a:rPr lang="de-DE" sz="1400" dirty="0" err="1"/>
              <a:t>similarity</a:t>
            </a:r>
            <a:endParaRPr lang="de-DE" sz="1400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4B03CF19-EDF1-4849-A744-00AD5695CFD3}"/>
              </a:ext>
            </a:extLst>
          </p:cNvPr>
          <p:cNvSpPr/>
          <p:nvPr/>
        </p:nvSpPr>
        <p:spPr>
          <a:xfrm>
            <a:off x="8772842" y="4345881"/>
            <a:ext cx="314325" cy="1821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A72DF972-E147-478A-AC0E-8A5042BB0D6E}"/>
              </a:ext>
            </a:extLst>
          </p:cNvPr>
          <p:cNvCxnSpPr>
            <a:cxnSpLocks/>
            <a:stCxn id="40" idx="3"/>
            <a:endCxn id="41" idx="3"/>
          </p:cNvCxnSpPr>
          <p:nvPr/>
        </p:nvCxnSpPr>
        <p:spPr>
          <a:xfrm flipV="1">
            <a:off x="8010526" y="4501380"/>
            <a:ext cx="808348" cy="124383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F70DBE51-B956-41E4-A234-B675C9774ADA}"/>
              </a:ext>
            </a:extLst>
          </p:cNvPr>
          <p:cNvSpPr txBox="1"/>
          <p:nvPr/>
        </p:nvSpPr>
        <p:spPr>
          <a:xfrm>
            <a:off x="10012999" y="4605413"/>
            <a:ext cx="1474152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Database </a:t>
            </a:r>
            <a:r>
              <a:rPr lang="de-DE" sz="1400" dirty="0" err="1"/>
              <a:t>status</a:t>
            </a:r>
            <a:endParaRPr lang="de-DE" sz="1400" dirty="0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323DD0EC-BF5B-4951-95EC-976EE3E9D283}"/>
              </a:ext>
            </a:extLst>
          </p:cNvPr>
          <p:cNvSpPr/>
          <p:nvPr/>
        </p:nvSpPr>
        <p:spPr>
          <a:xfrm>
            <a:off x="9244100" y="3305641"/>
            <a:ext cx="369324" cy="1821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4E8C7FEE-0CB8-4BC4-A491-A87AE4B3B0CF}"/>
              </a:ext>
            </a:extLst>
          </p:cNvPr>
          <p:cNvCxnSpPr>
            <a:cxnSpLocks/>
            <a:stCxn id="63" idx="0"/>
            <a:endCxn id="64" idx="5"/>
          </p:cNvCxnSpPr>
          <p:nvPr/>
        </p:nvCxnSpPr>
        <p:spPr>
          <a:xfrm flipH="1" flipV="1">
            <a:off x="9559338" y="3461140"/>
            <a:ext cx="1190737" cy="114427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E419BA8-D823-4DB7-8FF7-567F82F0B91B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8" name="Picture 1" descr="GeDNA(1)">
              <a:extLst>
                <a:ext uri="{FF2B5EF4-FFF2-40B4-BE49-F238E27FC236}">
                  <a16:creationId xmlns:a16="http://schemas.microsoft.com/office/drawing/2014/main" id="{8A718520-C70F-4703-8004-84532790B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9" name="Text Box 7">
              <a:extLst>
                <a:ext uri="{FF2B5EF4-FFF2-40B4-BE49-F238E27FC236}">
                  <a16:creationId xmlns:a16="http://schemas.microsoft.com/office/drawing/2014/main" id="{9271D495-31E7-41C6-9231-D36469A1363D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30" name="Grafik 29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014FE29D-95B4-41B1-B6DC-B4CD842BF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852255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735A2372-7693-4CC1-925F-0EDC539C67B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Preparing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the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4C9D8D1-31A0-4984-8A45-8D01345E5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87" y="1053803"/>
            <a:ext cx="4815543" cy="4750394"/>
          </a:xfrm>
          <a:prstGeom prst="rect">
            <a:avLst/>
          </a:prstGeom>
        </p:spPr>
      </p:pic>
      <p:sp>
        <p:nvSpPr>
          <p:cNvPr id="18" name="CustomShape 8">
            <a:extLst>
              <a:ext uri="{FF2B5EF4-FFF2-40B4-BE49-F238E27FC236}">
                <a16:creationId xmlns:a16="http://schemas.microsoft.com/office/drawing/2014/main" id="{54FC9841-805F-48AF-A8D8-C5D7381E7093}"/>
              </a:ext>
            </a:extLst>
          </p:cNvPr>
          <p:cNvSpPr/>
          <p:nvPr/>
        </p:nvSpPr>
        <p:spPr>
          <a:xfrm>
            <a:off x="838835" y="1174125"/>
            <a:ext cx="5257165" cy="48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Replicate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consistency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First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previously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raw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type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replicate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indicators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 _a, _b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Press „Preview“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show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example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>
              <a:lnSpc>
                <a:spcPct val="150000"/>
              </a:lnSpc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remove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all OTUs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that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not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present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both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run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Run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button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TTT_cons.xlsx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Comparing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all OTUs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that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not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consistent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in all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abundance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zero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49A3CD9-EFF5-4900-9608-AB6867F3A75F}"/>
              </a:ext>
            </a:extLst>
          </p:cNvPr>
          <p:cNvSpPr/>
          <p:nvPr/>
        </p:nvSpPr>
        <p:spPr>
          <a:xfrm>
            <a:off x="8201590" y="3398879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B97539D-BB33-4092-9618-4FA9CAE6E6E3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4" name="Picture 1" descr="GeDNA(1)">
              <a:extLst>
                <a:ext uri="{FF2B5EF4-FFF2-40B4-BE49-F238E27FC236}">
                  <a16:creationId xmlns:a16="http://schemas.microsoft.com/office/drawing/2014/main" id="{BE6B3192-26AF-4374-B207-D1E5B8D28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6F981648-7E0E-4602-A2A6-FB5AB281D754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6" name="Grafik 1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61DD0EAE-C300-40FC-8E5C-4123003C3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438059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1974</Words>
  <Application>Microsoft Office PowerPoint</Application>
  <PresentationFormat>Breitbild</PresentationFormat>
  <Paragraphs>356</Paragraphs>
  <Slides>32</Slides>
  <Notes>32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9" baseType="lpstr">
      <vt:lpstr>宋体</vt:lpstr>
      <vt:lpstr>Arial</vt:lpstr>
      <vt:lpstr>Arial Black</vt:lpstr>
      <vt:lpstr>Calibri</vt:lpstr>
      <vt:lpstr>Times New Roman</vt:lpstr>
      <vt:lpstr>Wingdings</vt:lpstr>
      <vt:lpstr>Office 主题​​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till</dc:creator>
  <cp:lastModifiedBy>Till M.</cp:lastModifiedBy>
  <cp:revision>215</cp:revision>
  <dcterms:created xsi:type="dcterms:W3CDTF">2020-04-21T13:20:30Z</dcterms:created>
  <dcterms:modified xsi:type="dcterms:W3CDTF">2020-05-16T15:17:45Z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